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1.xml" ContentType="application/vnd.openxmlformats-officedocument.presentationml.notesSlide+xml"/>
  <Override PartName="/ppt/ink/ink6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7.xml" ContentType="application/inkml+xml"/>
  <Override PartName="/ppt/notesSlides/notesSlide4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6.xml" ContentType="application/vnd.openxmlformats-officedocument.presentationml.notesSlide+xml"/>
  <Override PartName="/ppt/ink/ink13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1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72" r:id="rId16"/>
    <p:sldId id="275" r:id="rId17"/>
    <p:sldId id="271" r:id="rId18"/>
    <p:sldId id="273" r:id="rId19"/>
    <p:sldId id="274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90" r:id="rId29"/>
    <p:sldId id="285" r:id="rId30"/>
    <p:sldId id="287" r:id="rId31"/>
    <p:sldId id="288" r:id="rId32"/>
    <p:sldId id="289" r:id="rId33"/>
    <p:sldId id="291" r:id="rId34"/>
    <p:sldId id="292" r:id="rId35"/>
    <p:sldId id="296" r:id="rId36"/>
    <p:sldId id="297" r:id="rId37"/>
    <p:sldId id="299" r:id="rId38"/>
    <p:sldId id="300" r:id="rId39"/>
    <p:sldId id="298" r:id="rId40"/>
    <p:sldId id="302" r:id="rId41"/>
    <p:sldId id="301" r:id="rId42"/>
    <p:sldId id="303" r:id="rId43"/>
    <p:sldId id="304" r:id="rId44"/>
    <p:sldId id="306" r:id="rId45"/>
    <p:sldId id="311" r:id="rId46"/>
    <p:sldId id="307" r:id="rId47"/>
    <p:sldId id="308" r:id="rId48"/>
    <p:sldId id="309" r:id="rId49"/>
    <p:sldId id="310" r:id="rId50"/>
    <p:sldId id="312" r:id="rId51"/>
    <p:sldId id="313" r:id="rId52"/>
    <p:sldId id="314" r:id="rId53"/>
    <p:sldId id="315" r:id="rId54"/>
    <p:sldId id="316" r:id="rId55"/>
    <p:sldId id="317" r:id="rId56"/>
    <p:sldId id="31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0" autoAdjust="0"/>
    <p:restoredTop sz="88790" autoAdjust="0"/>
  </p:normalViewPr>
  <p:slideViewPr>
    <p:cSldViewPr snapToGrid="0">
      <p:cViewPr>
        <p:scale>
          <a:sx n="100" d="100"/>
          <a:sy n="100" d="100"/>
        </p:scale>
        <p:origin x="1699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Landmarks</a:t>
            </a:r>
            <a:r>
              <a:rPr lang="en-US" baseline="0"/>
              <a:t> over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landmark 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Sheet1!$B$1:$E$1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4.5</c:v>
                </c:pt>
                <c:pt idx="1">
                  <c:v>5</c:v>
                </c:pt>
                <c:pt idx="2">
                  <c:v>4.9000000000000004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AD-44CB-AC52-9449CA126BE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landmark 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Sheet1!$B$1:$E$1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6</c:v>
                </c:pt>
                <c:pt idx="1">
                  <c:v>5.5</c:v>
                </c:pt>
                <c:pt idx="2">
                  <c:v>5.2</c:v>
                </c:pt>
                <c:pt idx="3">
                  <c:v>4.9000000000000004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AD-44CB-AC52-9449CA126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8406912"/>
        <c:axId val="1818404416"/>
      </c:lineChart>
      <c:catAx>
        <c:axId val="1818406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404416"/>
        <c:crosses val="autoZero"/>
        <c:auto val="1"/>
        <c:lblAlgn val="ctr"/>
        <c:lblOffset val="100"/>
        <c:noMultiLvlLbl val="0"/>
      </c:catAx>
      <c:valAx>
        <c:axId val="181840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Landmark 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40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Ratio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landmark 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Sheet1!$B$1:$E$1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4.5</c:v>
                </c:pt>
                <c:pt idx="1">
                  <c:v>5</c:v>
                </c:pt>
                <c:pt idx="2">
                  <c:v>4.9000000000000004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0D-4810-9569-7005D0D3B92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landmark j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Sheet1!$B$1:$E$1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6</c:v>
                </c:pt>
                <c:pt idx="1">
                  <c:v>5.5</c:v>
                </c:pt>
                <c:pt idx="2">
                  <c:v>5.2</c:v>
                </c:pt>
                <c:pt idx="3">
                  <c:v>4.9000000000000004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0D-4810-9569-7005D0D3B92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ratio i/j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Sheet1!$B$1:$E$1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Sheet1!$B$4:$E$4</c:f>
              <c:numCache>
                <c:formatCode>General</c:formatCode>
                <c:ptCount val="4"/>
                <c:pt idx="0">
                  <c:v>0.75</c:v>
                </c:pt>
                <c:pt idx="1">
                  <c:v>0.90909090909090906</c:v>
                </c:pt>
                <c:pt idx="2">
                  <c:v>0.94230769230769229</c:v>
                </c:pt>
                <c:pt idx="3">
                  <c:v>1.2244897959183672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0D-4810-9569-7005D0D3B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8391104"/>
        <c:axId val="1818375712"/>
      </c:lineChart>
      <c:catAx>
        <c:axId val="181839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375712"/>
        <c:crosses val="autoZero"/>
        <c:auto val="1"/>
        <c:lblAlgn val="ctr"/>
        <c:lblOffset val="100"/>
        <c:noMultiLvlLbl val="0"/>
      </c:catAx>
      <c:valAx>
        <c:axId val="181837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391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8:3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9:0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9:0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9:0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7:0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24575,'34'67'0,"47"69"0,44 44 0,58 68-708,54 55-2123,447 473 2075,73-75 620,-463-479 52,-10-7 640,-277-208 16,0 0 0,-1 1 1,0 0-1,0 0 0,-1 0 1,7 14-1,10 15-619,10 7 47,2-1 0,2-2 0,64 57 0,-26-35 0,95 60 0,86 41 0,237 172 0,-351-221 0,186 138 0,-294-231-73,-9-8-358,-2 2 1,24 19-1,-32-21-6395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7:2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24575,'-3'0'0,"-5"0"0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8:43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8:5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8:56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6:38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3726 24575,'1'0'0,"1"-1"0,-1 1 0,0-1 0,1 1 0,-1-1 0,0 0 0,0 1 0,1-1 0,-1 0 0,0 0 0,0 0 0,0 0 0,0 0 0,0 0 0,0 0 0,0 0 0,0-1 0,-1 1 0,1 0 0,0 0 0,-1-1 0,1 1 0,-1 0 0,1-1 0,-1 1 0,0-1 0,1 1 0,-1 0 0,0-1 0,0-1 0,3-50 0,-3 49 0,-3-37 0,-7-44 0,-2-16 0,-30-222 0,42 322 0,-4-38 0,0-56 0,2 4 0,-4-170 0,3 53 0,-1 119 0,-6-182 0,11-561 0,13 511 0,4-126 0,-8 88-509,-10 304-347,0 40-5970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6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24575,'-6'117'0,"-27"157"0,18-166 0,-73 315 0,18-104 0,57-248 0,-31 157 0,30-171 0,-3-2 0,-23 55 0,28-79 0,2 1 0,1-1 0,1 2 0,2-1 0,-4 50 0,8 171 0,3-144 0,-1-42 0,3 0 0,12 73 0,-10-108-455,-1 0 0,-1 34 0,-3-53-6371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9:0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7:0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1224 24575,'1'0'0,"0"0"0,0 1 0,0-1 0,0 0 0,0 1 0,0-1 0,0 1 0,0 0 0,-1-1 0,1 1 0,0 0 0,0 0 0,0-1 0,-1 1 0,1 0 0,0 0 0,-1 0 0,1 0 0,-1 0 0,1 0 0,-1 0 0,0 0 0,1 0 0,-1 0 0,1 2 0,5 28 0,-2 64 0,-5-73 0,1-1 0,2 0 0,0 0 0,1 0 0,8 32 0,-10-52 0,0 1 0,-1 0 0,1 0 0,0-1 0,0 1 0,0 0 0,0-1 0,0 1 0,0-1 0,1 0 0,-1 1 0,1-1 0,-1 0 0,1 0 0,-1 1 0,1-1 0,-1-1 0,1 1 0,0 0 0,0 0 0,-1-1 0,1 1 0,0 0 0,0-1 0,0 0 0,0 0 0,0 1 0,-1-1 0,1 0 0,0 0 0,0-1 0,3 1 0,7-3 0,0 1 0,1-2 0,-1 0 0,14-6 0,123-59 0,103-53 0,97-47-521,463-221-2173,620-305 1171,-1250 603-1930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7:02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24575,'3'0'0,"2"0"0,9 3 0,8 7 0,10 10 0,12 10 0,8 11 0,17 14 0,18 11 0,9 5 0,2 3 0,-8-9 0,-15-13 0,-20-15-8191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7:0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986 30 24575,'0'-1'0,"0"-1"0,-1 1 0,1 0 0,0 0 0,-1 0 0,1-1 0,-1 1 0,1 0 0,-1 0 0,0 0 0,1 0 0,-1 0 0,0 0 0,0 0 0,1 0 0,-1 0 0,0 1 0,0-1 0,0 0 0,0 0 0,0 1 0,-1-1 0,1 1 0,0-1 0,0 1 0,0-1 0,0 1 0,-1 0 0,1 0 0,-2-1 0,-44-2 0,40 3 0,-22 1 0,-1 1 0,1 2 0,0 1 0,0 1 0,1 1 0,-32 13 0,-164 79 0,169-72 0,-303 162 0,325-166-1365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9:1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9:11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39 24575,'0'-3'0,"-3"-5"0</inkml:trace>
  <inkml:trace contextRef="#ctx0" brushRef="#br0" timeOffset="1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9:12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9:0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9:0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9:0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7:06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24575,'34'67'0,"47"69"0,44 44 0,58 68-708,54 55-2123,447 473 2075,73-75 620,-463-479 52,-10-7 640,-277-208 16,0 0 0,-1 1 1,0 0-1,0 0 0,-1 0 1,7 14-1,10 15-619,10 7 47,2-1 0,2-2 0,64 57 0,-26-35 0,95 60 0,86 41 0,237 172 0,-351-221 0,186 138 0,-294-231-73,-9-8-358,-2 2 1,24 19-1,-32-21-6395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06:28:1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8:3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1:29:06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D52ED-D098-4465-95DE-C7FBF4BBE86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9DDA0-0182-43D1-A702-0527CCA79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0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8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training the tree on PER1 data – 50 vids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1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training the tree on PER1 data – 50 vids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7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training the tree on PER1 data – 50 vids</a:t>
            </a:r>
          </a:p>
          <a:p>
            <a:r>
              <a:rPr lang="en-US" dirty="0"/>
              <a:t>[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 err="1">
                <a:solidFill>
                  <a:srgbClr val="6A8759"/>
                </a:solidFill>
                <a:effectLst/>
              </a:rPr>
              <a:t>angry'</a:t>
            </a:r>
            <a:r>
              <a:rPr lang="en-US" dirty="0" err="1">
                <a:solidFill>
                  <a:srgbClr val="CC7832"/>
                </a:solidFill>
                <a:effectLst/>
              </a:rPr>
              <a:t>,</a:t>
            </a:r>
            <a:r>
              <a:rPr lang="en-US" dirty="0" err="1">
                <a:solidFill>
                  <a:srgbClr val="6A8759"/>
                </a:solidFill>
                <a:effectLst/>
              </a:rPr>
              <a:t>'fear'</a:t>
            </a:r>
            <a:r>
              <a:rPr lang="en-US" dirty="0" err="1">
                <a:solidFill>
                  <a:srgbClr val="CC7832"/>
                </a:solidFill>
                <a:effectLst/>
              </a:rPr>
              <a:t>,</a:t>
            </a:r>
            <a:r>
              <a:rPr lang="en-US" dirty="0" err="1">
                <a:solidFill>
                  <a:srgbClr val="6A8759"/>
                </a:solidFill>
                <a:effectLst/>
              </a:rPr>
              <a:t>'happy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'neutral'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'sad'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77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training the tree on PER1 data – 50 vids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11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31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43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9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Actions: improve classification , error analysis, check if </a:t>
            </a:r>
            <a:r>
              <a:rPr lang="en-US" dirty="0" err="1"/>
              <a:t>openFace</a:t>
            </a:r>
            <a:r>
              <a:rPr lang="en-US" dirty="0"/>
              <a:t> worked good on vids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38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Average / cross validate for every feature on the X axis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28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65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4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15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Features chosen – 47 - 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85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55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Note: experiments were done using all features!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Task1 – elaborate </a:t>
            </a:r>
          </a:p>
          <a:p>
            <a:pPr marL="0" indent="0">
              <a:buFontTx/>
              <a:buNone/>
            </a:pPr>
            <a:r>
              <a:rPr lang="en-US" dirty="0"/>
              <a:t>Signing vs speaking </a:t>
            </a:r>
          </a:p>
          <a:p>
            <a:pPr marL="0" indent="0">
              <a:buFontTx/>
              <a:buNone/>
            </a:pPr>
            <a:r>
              <a:rPr lang="en-US" dirty="0"/>
              <a:t>(</a:t>
            </a:r>
            <a:r>
              <a:rPr lang="en-US" dirty="0" err="1"/>
              <a:t>coda_sign</a:t>
            </a:r>
            <a:r>
              <a:rPr lang="en-US" dirty="0"/>
              <a:t> + deaf ) Vs (</a:t>
            </a:r>
            <a:r>
              <a:rPr lang="en-US" dirty="0" err="1"/>
              <a:t>coda_speak</a:t>
            </a:r>
            <a:r>
              <a:rPr lang="en-US" dirty="0"/>
              <a:t> + hear)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he-IL" dirty="0"/>
              <a:t>אפשר לבדוק את הקודה בטסט סט , על מודל שלמד על </a:t>
            </a:r>
          </a:p>
          <a:p>
            <a:pPr marL="0" indent="0">
              <a:buFontTx/>
              <a:buNone/>
            </a:pPr>
            <a:r>
              <a:rPr lang="en-US" dirty="0"/>
              <a:t>Deaf vs hear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Note: experiments were done using all features!</a:t>
            </a:r>
          </a:p>
          <a:p>
            <a:pPr marL="0" indent="0">
              <a:buFontTx/>
              <a:buNone/>
            </a:pPr>
            <a:r>
              <a:rPr lang="en-US" dirty="0"/>
              <a:t>Experiment idea:</a:t>
            </a:r>
          </a:p>
          <a:p>
            <a:pPr marL="0" indent="0">
              <a:buFontTx/>
              <a:buNone/>
            </a:pPr>
            <a:r>
              <a:rPr lang="en-US" dirty="0"/>
              <a:t>Merge angry + sad – so 3 </a:t>
            </a:r>
            <a:r>
              <a:rPr lang="en-US" dirty="0" err="1"/>
              <a:t>clf</a:t>
            </a:r>
            <a:r>
              <a:rPr lang="en-US" dirty="0"/>
              <a:t> task </a:t>
            </a:r>
          </a:p>
          <a:p>
            <a:pPr marL="0" indent="0">
              <a:buFontTx/>
              <a:buNone/>
            </a:pPr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0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Note: experiments were done using all features!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5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Note: experiments were done using all features!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35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Note: experiments were done using all features!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92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Note: experiments were done using all features!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Distinguish between neutral vs happy (once for the hearing and one for the signing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91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380 videos </a:t>
            </a:r>
          </a:p>
          <a:p>
            <a:pPr marL="0" indent="0">
              <a:buFontTx/>
              <a:buNone/>
            </a:pPr>
            <a:r>
              <a:rPr lang="en-US" dirty="0"/>
              <a:t>Overfit – on max depth = 9 – perfect learning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Todo</a:t>
            </a:r>
            <a:r>
              <a:rPr lang="en-US" dirty="0"/>
              <a:t> – over sample happy + neutral – 190, 190, 190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58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37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380 videos </a:t>
            </a:r>
          </a:p>
          <a:p>
            <a:pPr marL="0" indent="0">
              <a:buFontTx/>
              <a:buNone/>
            </a:pPr>
            <a:r>
              <a:rPr lang="en-US" dirty="0" err="1"/>
              <a:t>Todo</a:t>
            </a:r>
            <a:r>
              <a:rPr lang="en-US" dirty="0"/>
              <a:t>: sample features without mouth – not related to speak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41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380 videos </a:t>
            </a:r>
          </a:p>
          <a:p>
            <a:pPr marL="0" indent="0">
              <a:buFontTx/>
              <a:buNone/>
            </a:pPr>
            <a:r>
              <a:rPr lang="en-US" dirty="0"/>
              <a:t>Natural and happy =&gt; half the videos / samples = 190</a:t>
            </a:r>
          </a:p>
          <a:p>
            <a:pPr marL="0" indent="0">
              <a:buFontTx/>
              <a:buNone/>
            </a:pPr>
            <a:r>
              <a:rPr lang="en-US" dirty="0"/>
              <a:t>Signing only – 50 samples</a:t>
            </a:r>
          </a:p>
          <a:p>
            <a:pPr marL="0" indent="0">
              <a:buFontTx/>
              <a:buNone/>
            </a:pPr>
            <a:r>
              <a:rPr lang="en-US" dirty="0"/>
              <a:t>Speaking only – 140 samples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TODO 1. angry vs happy – same slide</a:t>
            </a:r>
          </a:p>
          <a:p>
            <a:pPr marL="0" indent="0">
              <a:buFontTx/>
              <a:buNone/>
            </a:pPr>
            <a:r>
              <a:rPr lang="en-US" dirty="0"/>
              <a:t>2. New feature vector – normalize each person minus its avg neutral (from 80 samples to 60)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53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380 videos </a:t>
            </a:r>
          </a:p>
          <a:p>
            <a:pPr marL="0" indent="0">
              <a:buFontTx/>
              <a:buNone/>
            </a:pPr>
            <a:r>
              <a:rPr lang="en-US" dirty="0"/>
              <a:t>Overfit – on max depth = 9 – perfect learning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03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380 videos </a:t>
            </a:r>
          </a:p>
          <a:p>
            <a:pPr marL="0" indent="0">
              <a:buFontTx/>
              <a:buNone/>
            </a:pPr>
            <a:r>
              <a:rPr lang="en-US" dirty="0"/>
              <a:t>(280 speaking, 100 signing)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Todo</a:t>
            </a:r>
            <a:r>
              <a:rPr lang="en-US" dirty="0"/>
              <a:t> – histogram of the first imp feature / 2d / 3d map – every person is a point in the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4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380 videos </a:t>
            </a:r>
          </a:p>
          <a:p>
            <a:pPr marL="0" indent="0">
              <a:buFontTx/>
              <a:buNone/>
            </a:pPr>
            <a:r>
              <a:rPr lang="en-US" dirty="0"/>
              <a:t>Natural and happy =&gt; half the videos / samples = 190</a:t>
            </a:r>
          </a:p>
          <a:p>
            <a:pPr marL="0" indent="0">
              <a:buFontTx/>
              <a:buNone/>
            </a:pPr>
            <a:r>
              <a:rPr lang="en-US" dirty="0"/>
              <a:t>Signing only – 50 samples</a:t>
            </a:r>
          </a:p>
          <a:p>
            <a:pPr marL="0" indent="0">
              <a:buFontTx/>
              <a:buNone/>
            </a:pPr>
            <a:r>
              <a:rPr lang="en-US" dirty="0"/>
              <a:t>Speaking only – 140 samples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2. New feature vector – normalize each person minus its avg neutral (from 80 samples to 60)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Todo</a:t>
            </a:r>
            <a:r>
              <a:rPr lang="en-US" dirty="0"/>
              <a:t> : slide for imp features – sad  vs neutral and happy vs neutral and angry vs neutral (drop speaking + signing ) 6 for generalizing and 6 for overfitting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61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Md 5 </a:t>
            </a:r>
          </a:p>
          <a:p>
            <a:pPr marL="0" indent="0">
              <a:buFontTx/>
              <a:buNone/>
            </a:pPr>
            <a:r>
              <a:rPr lang="en-US" dirty="0"/>
              <a:t>Conf matrix below is using the old 380 samples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Sveta: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Name convention is broken in coda – ver2 was added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It seem 1 deaf video is missing-D6_1 angry is missing 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Todo</a:t>
            </a:r>
            <a:r>
              <a:rPr lang="en-US" dirty="0"/>
              <a:t>: </a:t>
            </a:r>
          </a:p>
          <a:p>
            <a:pPr marL="0" indent="0">
              <a:buFontTx/>
              <a:buNone/>
            </a:pPr>
            <a:r>
              <a:rPr lang="en-US" dirty="0"/>
              <a:t>-add accuracy (no need </a:t>
            </a:r>
            <a:r>
              <a:rPr lang="en-US" dirty="0" err="1"/>
              <a:t>prec</a:t>
            </a:r>
            <a:r>
              <a:rPr lang="en-US" dirty="0"/>
              <a:t> &amp; recall) to each conf matrix </a:t>
            </a:r>
          </a:p>
          <a:p>
            <a:pPr marL="0" indent="0">
              <a:buFontTx/>
              <a:buNone/>
            </a:pPr>
            <a:r>
              <a:rPr lang="en-US" dirty="0"/>
              <a:t>- 3 hist (coda, deaf, hear) of the imp features OR 2d dim -&gt; 1 axis per feature, color per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32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Md 7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86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Md 7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56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Md 7 </a:t>
            </a:r>
          </a:p>
          <a:p>
            <a:pPr marL="0" indent="0">
              <a:buFontTx/>
              <a:buNone/>
            </a:pPr>
            <a:r>
              <a:rPr lang="en-US" dirty="0" err="1"/>
              <a:t>Todo</a:t>
            </a:r>
            <a:r>
              <a:rPr lang="en-US" dirty="0"/>
              <a:t>: 1.same hist as in slide 40</a:t>
            </a:r>
          </a:p>
          <a:p>
            <a:pPr marL="0" indent="0">
              <a:buFontTx/>
              <a:buNone/>
            </a:pPr>
            <a:r>
              <a:rPr lang="en-US" dirty="0"/>
              <a:t>2. Re run last month experiments after data is fixed – speaking vs signing </a:t>
            </a:r>
            <a:r>
              <a:rPr lang="en-US" dirty="0" err="1"/>
              <a:t>etc</a:t>
            </a:r>
            <a:r>
              <a:rPr lang="en-US" dirty="0"/>
              <a:t>… slide 35,36,39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007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Only showing </a:t>
            </a:r>
            <a:r>
              <a:rPr lang="en-US" b="1" dirty="0"/>
              <a:t>Generalizing</a:t>
            </a:r>
            <a:r>
              <a:rPr lang="en-US" dirty="0"/>
              <a:t> data (no overfitting)</a:t>
            </a:r>
          </a:p>
          <a:p>
            <a:pPr marL="0" indent="0">
              <a:buFontTx/>
              <a:buNone/>
            </a:pPr>
            <a:r>
              <a:rPr lang="en-US" dirty="0"/>
              <a:t>Rf with max depth 7 used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499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Prior to oversample we have 140 per emotion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14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Original slide 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063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Origi6al slide 36</a:t>
            </a:r>
          </a:p>
          <a:p>
            <a:pPr marL="0" indent="0">
              <a:buFontTx/>
              <a:buNone/>
            </a:pPr>
            <a:r>
              <a:rPr lang="en-US" dirty="0"/>
              <a:t>Natural and happy =&gt; half the videos / samples = 190</a:t>
            </a:r>
          </a:p>
          <a:p>
            <a:pPr marL="0" indent="0">
              <a:buFontTx/>
              <a:buNone/>
            </a:pPr>
            <a:r>
              <a:rPr lang="en-US" dirty="0"/>
              <a:t>Signing only – 90 samples</a:t>
            </a:r>
          </a:p>
          <a:p>
            <a:pPr marL="0" indent="0">
              <a:buFontTx/>
              <a:buNone/>
            </a:pPr>
            <a:r>
              <a:rPr lang="en-US" dirty="0"/>
              <a:t>Speaking only – 190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3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Origi6al slide 39</a:t>
            </a:r>
          </a:p>
          <a:p>
            <a:pPr marL="0" indent="0">
              <a:buFontTx/>
              <a:buNone/>
            </a:pPr>
            <a:r>
              <a:rPr lang="en-US" dirty="0"/>
              <a:t>Natural and happy =&gt; half the videos / samples = 190</a:t>
            </a:r>
          </a:p>
          <a:p>
            <a:pPr marL="0" indent="0">
              <a:buFontTx/>
              <a:buNone/>
            </a:pPr>
            <a:r>
              <a:rPr lang="en-US" dirty="0"/>
              <a:t>Signing only – 90 samples</a:t>
            </a:r>
          </a:p>
          <a:p>
            <a:pPr marL="0" indent="0">
              <a:buFontTx/>
              <a:buNone/>
            </a:pPr>
            <a:r>
              <a:rPr lang="en-US" dirty="0"/>
              <a:t>Speaking only – 190 samples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Add :</a:t>
            </a:r>
          </a:p>
          <a:p>
            <a:pPr marL="0" indent="0">
              <a:buFontTx/>
              <a:buNone/>
            </a:pPr>
            <a:r>
              <a:rPr lang="en-US" dirty="0"/>
              <a:t>sad vs neutral </a:t>
            </a:r>
          </a:p>
          <a:p>
            <a:pPr marL="0" indent="0">
              <a:buFontTx/>
              <a:buNone/>
            </a:pPr>
            <a:r>
              <a:rPr lang="en-US" dirty="0"/>
              <a:t>angry vs neutral</a:t>
            </a:r>
          </a:p>
          <a:p>
            <a:pPr marL="0" indent="0">
              <a:buFontTx/>
              <a:buNone/>
            </a:pPr>
            <a:r>
              <a:rPr lang="en-US" dirty="0"/>
              <a:t>Download D-1-3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215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Only showing </a:t>
            </a:r>
            <a:r>
              <a:rPr lang="en-US" b="1" dirty="0"/>
              <a:t>Generalizing</a:t>
            </a:r>
            <a:r>
              <a:rPr lang="en-US" dirty="0"/>
              <a:t> data (no overfitting)</a:t>
            </a:r>
          </a:p>
          <a:p>
            <a:pPr marL="0" indent="0">
              <a:buFontTx/>
              <a:buNone/>
            </a:pPr>
            <a:r>
              <a:rPr lang="en-US" dirty="0"/>
              <a:t>Rf with max depth 7 used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29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Prior to oversample we have 169 per emotion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57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Original slide 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640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Origi6al slide 36</a:t>
            </a:r>
          </a:p>
          <a:p>
            <a:pPr marL="0" indent="0">
              <a:buFontTx/>
              <a:buNone/>
            </a:pPr>
            <a:r>
              <a:rPr lang="en-US" dirty="0"/>
              <a:t>Natural and happy =&gt; half the videos / samples = 169 </a:t>
            </a:r>
          </a:p>
          <a:p>
            <a:pPr marL="0" indent="0">
              <a:buFontTx/>
              <a:buNone/>
            </a:pPr>
            <a:r>
              <a:rPr lang="en-US" dirty="0"/>
              <a:t>Signing only – 139 samples</a:t>
            </a:r>
          </a:p>
          <a:p>
            <a:pPr marL="0" indent="0">
              <a:buFontTx/>
              <a:buNone/>
            </a:pPr>
            <a:r>
              <a:rPr lang="en-US" dirty="0"/>
              <a:t>Speaking only – 199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709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Origi6al slide 39</a:t>
            </a:r>
          </a:p>
          <a:p>
            <a:pPr marL="0" indent="0">
              <a:buFontTx/>
              <a:buNone/>
            </a:pPr>
            <a:r>
              <a:rPr lang="en-US" dirty="0"/>
              <a:t>Natural and angry =&gt; half the videos / samples = 169/170</a:t>
            </a:r>
          </a:p>
          <a:p>
            <a:pPr marL="0" indent="0">
              <a:buFontTx/>
              <a:buNone/>
            </a:pPr>
            <a:r>
              <a:rPr lang="en-US" dirty="0"/>
              <a:t>Signing only – 140 samples</a:t>
            </a:r>
          </a:p>
          <a:p>
            <a:pPr marL="0" indent="0">
              <a:buFontTx/>
              <a:buNone/>
            </a:pPr>
            <a:r>
              <a:rPr lang="en-US" dirty="0"/>
              <a:t>Speaking only – 199 samples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Add :</a:t>
            </a:r>
          </a:p>
          <a:p>
            <a:pPr marL="0" indent="0">
              <a:buFontTx/>
              <a:buNone/>
            </a:pPr>
            <a:r>
              <a:rPr lang="en-US" dirty="0"/>
              <a:t>sad vs neutral </a:t>
            </a:r>
          </a:p>
          <a:p>
            <a:pPr marL="0" indent="0">
              <a:buFontTx/>
              <a:buNone/>
            </a:pPr>
            <a:r>
              <a:rPr lang="en-US" dirty="0"/>
              <a:t>angry vs neutral</a:t>
            </a:r>
          </a:p>
          <a:p>
            <a:pPr marL="0" indent="0">
              <a:buFontTx/>
              <a:buNone/>
            </a:pPr>
            <a:r>
              <a:rPr lang="en-US" dirty="0"/>
              <a:t>Download D-1-3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696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Origi6al slide 39</a:t>
            </a:r>
          </a:p>
          <a:p>
            <a:pPr marL="0" indent="0">
              <a:buFontTx/>
              <a:buNone/>
            </a:pPr>
            <a:r>
              <a:rPr lang="en-US" dirty="0"/>
              <a:t>Natural and angry =&gt; half the videos / samples = 169/170</a:t>
            </a:r>
          </a:p>
          <a:p>
            <a:pPr marL="0" indent="0">
              <a:buFontTx/>
              <a:buNone/>
            </a:pPr>
            <a:r>
              <a:rPr lang="en-US" dirty="0"/>
              <a:t>Signing only – 140 samples</a:t>
            </a:r>
          </a:p>
          <a:p>
            <a:pPr marL="0" indent="0">
              <a:buFontTx/>
              <a:buNone/>
            </a:pPr>
            <a:r>
              <a:rPr lang="en-US" dirty="0"/>
              <a:t>Speaking only – 200 samples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Add :</a:t>
            </a:r>
          </a:p>
          <a:p>
            <a:pPr marL="0" indent="0">
              <a:buFontTx/>
              <a:buNone/>
            </a:pPr>
            <a:r>
              <a:rPr lang="en-US" dirty="0"/>
              <a:t>sad vs neutral </a:t>
            </a:r>
          </a:p>
          <a:p>
            <a:pPr marL="0" indent="0">
              <a:buFontTx/>
              <a:buNone/>
            </a:pPr>
            <a:r>
              <a:rPr lang="en-US" dirty="0"/>
              <a:t>angry vs neutral</a:t>
            </a:r>
          </a:p>
          <a:p>
            <a:pPr marL="0" indent="0">
              <a:buFontTx/>
              <a:buNone/>
            </a:pPr>
            <a:r>
              <a:rPr lang="en-US" dirty="0"/>
              <a:t>Download D-1-3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2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120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Origi6al slide 39</a:t>
            </a:r>
          </a:p>
          <a:p>
            <a:pPr marL="0" indent="0">
              <a:buFontTx/>
              <a:buNone/>
            </a:pPr>
            <a:r>
              <a:rPr lang="en-US" dirty="0"/>
              <a:t>Natural and angry =&gt; half the videos / samples = 169/166</a:t>
            </a:r>
          </a:p>
          <a:p>
            <a:pPr marL="0" indent="0">
              <a:buFontTx/>
              <a:buNone/>
            </a:pPr>
            <a:r>
              <a:rPr lang="en-US" dirty="0"/>
              <a:t>Signing only – 137 samples</a:t>
            </a:r>
          </a:p>
          <a:p>
            <a:pPr marL="0" indent="0">
              <a:buFontTx/>
              <a:buNone/>
            </a:pPr>
            <a:r>
              <a:rPr lang="en-US" dirty="0"/>
              <a:t>Speaking only – 198 samples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Add :</a:t>
            </a:r>
          </a:p>
          <a:p>
            <a:pPr marL="0" indent="0">
              <a:buFontTx/>
              <a:buNone/>
            </a:pPr>
            <a:r>
              <a:rPr lang="en-US" dirty="0"/>
              <a:t>sad vs neutral </a:t>
            </a:r>
          </a:p>
          <a:p>
            <a:pPr marL="0" indent="0">
              <a:buFontTx/>
              <a:buNone/>
            </a:pPr>
            <a:r>
              <a:rPr lang="en-US" dirty="0"/>
              <a:t>angry vs neutral</a:t>
            </a:r>
          </a:p>
          <a:p>
            <a:pPr marL="0" indent="0">
              <a:buFontTx/>
              <a:buNone/>
            </a:pPr>
            <a:r>
              <a:rPr lang="en-US" dirty="0"/>
              <a:t>Download D-1-3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4 original groups -&gt;each label vs neutral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0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15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training the tree on PER1 data – 50 vids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7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training the tree on PER1 data – 50 vids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9DDA0-0182-43D1-A702-0527CCA79D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1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8556-BA30-49AF-AFFB-D8BD45F19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C6291-81DF-46B9-81FB-1E079CA19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EF216-F558-4AA5-920C-58EEDC94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15CE0-3730-4C58-BFEC-A49B94F9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C4E3B-A315-4D20-B1B4-FF926618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21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6846-FA62-4D24-8974-35FBEC74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3B2AB-9DD1-4252-A9B3-84D2FDEAE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0ED98-2AC7-47F1-AA84-D4613F58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5EF16-8F7E-42DC-B423-0A536572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E11E0-7D8D-4406-826C-61B46957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0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FFB16-D9A3-4CD6-9930-44166BA58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9D0A6-C8FE-4781-85C7-470AA8476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63668-B2B7-4DCB-A349-33CACA06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2FC49-58C4-48F8-B428-80542866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9E91-188D-49F7-8037-505E8FC1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9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0DE6-8E7A-439F-87BD-F2143EE54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94086-B14A-4D10-8779-43538096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B8DA-D2B5-40E7-818A-00054729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A7DA7-1975-4B6C-AFEF-9637C1DD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59F63-99E5-4BB3-8B94-34ABC6FB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4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EA3D-BA0E-48ED-BA97-29347722D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2CF52-FB56-46CD-820F-4AFC92796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C244-0BF6-4B02-843B-7438123C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BD775-BD78-4322-AD7B-ED0F0F5C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63463-96B1-4BD7-98A4-B4E88ABC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67BD-5D47-4D1D-9302-0F4BC871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C7D8-7E04-46D0-9C7F-F97A1DD16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04E87-EAAD-4834-B652-F6372DC32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612D3-094A-47C3-9331-56ADD9CC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72856-A912-43B9-8A77-A5789030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A12B8-5D9F-451E-85F6-92759E70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0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AC87-6859-4E09-A3A8-C87CC9A94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92D15-2880-4DD9-8116-A26E6824F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C0406-72E2-4AD1-928B-D85744E9C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B1BB5-8131-4F4D-8A9F-7D4D7B258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FEEB0-7BA7-4D14-8F3B-1F0D5740B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E5C20-2024-487B-B81E-40A9FAA3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5A2176-0F60-4CF3-B924-E043897E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5A887-04A8-40CE-B2E6-C7B9BBFD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3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E3B4-390E-46A6-BB58-25BA07B7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90BD4-2082-46FB-97BD-FFC60813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1199F-03C1-483B-B21D-8860B696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8ACF4-04F3-4D21-81FE-AE3A3527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6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19149-495B-4151-95FA-B0DCC5F3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93261-AEA3-42E8-9D2F-C05B897B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69D8F-96F7-4ACD-936E-63F927C6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5A2F-9063-4098-9FE8-F43C95B9E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04581-4004-4E8E-88A8-1B5361AD9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54066-968A-4704-8677-B7CB0B165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81355-57EB-4E83-B1F6-A2BDD9B1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6E900-545A-4A7A-ABC3-1795BA8F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FA238-B1E3-48A4-A9F4-49A1EC50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2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AB19-9945-41E0-A567-1F004D61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E95A6-74D8-4960-8F36-CD8A52038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BF581-CE73-4B59-98BF-63B5EAAA6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24E11-05FB-454F-A047-10BD3634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75731-3BE3-41AF-B783-4ADF289E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17149-023E-47C0-A334-A2FB7714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8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6B22F-07EE-4819-AB97-25817CF0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CDD93-82C5-43DA-BF51-05C26ACB0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41022-2995-4039-B60F-3C65F6FB0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3C9D1-B9AF-44EF-864F-25197592AF0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89246-1605-44ED-A29F-8927584D6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D1B87-2D70-4B11-BA9A-0FE86B364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244B-B867-4658-A001-E5CE1A7CE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image" Target="../media/image65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customXml" Target="../ink/ink4.xml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customXml" Target="../ink/ink2.xml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customXml" Target="../ink/ink1.xml"/><Relationship Id="rId14" Type="http://schemas.openxmlformats.org/officeDocument/2006/relationships/customXml" Target="../ink/ink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162.png"/><Relationship Id="rId3" Type="http://schemas.openxmlformats.org/officeDocument/2006/relationships/customXml" Target="../ink/ink8.xml"/><Relationship Id="rId12" Type="http://schemas.openxmlformats.org/officeDocument/2006/relationships/customXml" Target="../ink/ink10.xml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9.xml"/><Relationship Id="rId15" Type="http://schemas.openxmlformats.org/officeDocument/2006/relationships/image" Target="../media/image159.png"/><Relationship Id="rId10" Type="http://schemas.openxmlformats.org/officeDocument/2006/relationships/image" Target="../media/image116.png"/><Relationship Id="rId19" Type="http://schemas.openxmlformats.org/officeDocument/2006/relationships/image" Target="../media/image163.png"/><Relationship Id="rId14" Type="http://schemas.openxmlformats.org/officeDocument/2006/relationships/customXml" Target="../ink/ink1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4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0.png"/><Relationship Id="rId4" Type="http://schemas.openxmlformats.org/officeDocument/2006/relationships/customXml" Target="../ink/ink13.xml"/><Relationship Id="rId9" Type="http://schemas.openxmlformats.org/officeDocument/2006/relationships/image" Target="../media/image1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58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customXml" Target="../ink/ink14.xml"/><Relationship Id="rId2" Type="http://schemas.openxmlformats.org/officeDocument/2006/relationships/notesSlide" Target="../notesSlides/notesSlide49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customXml" Target="../ink/ink16.xml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customXml" Target="../ink/ink1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7.png"/><Relationship Id="rId18" Type="http://schemas.openxmlformats.org/officeDocument/2006/relationships/customXml" Target="../ink/ink21.xml"/><Relationship Id="rId3" Type="http://schemas.openxmlformats.org/officeDocument/2006/relationships/image" Target="../media/image208.png"/><Relationship Id="rId21" Type="http://schemas.openxmlformats.org/officeDocument/2006/relationships/image" Target="../media/image221.png"/><Relationship Id="rId7" Type="http://schemas.openxmlformats.org/officeDocument/2006/relationships/image" Target="../media/image212.png"/><Relationship Id="rId12" Type="http://schemas.openxmlformats.org/officeDocument/2006/relationships/customXml" Target="../ink/ink18.xml"/><Relationship Id="rId17" Type="http://schemas.openxmlformats.org/officeDocument/2006/relationships/image" Target="../media/image219.png"/><Relationship Id="rId2" Type="http://schemas.openxmlformats.org/officeDocument/2006/relationships/notesSlide" Target="../notesSlides/notesSlide50.xml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18.png"/><Relationship Id="rId10" Type="http://schemas.openxmlformats.org/officeDocument/2006/relationships/image" Target="../media/image215.png"/><Relationship Id="rId19" Type="http://schemas.openxmlformats.org/officeDocument/2006/relationships/image" Target="../media/image22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customXml" Target="../ink/ink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customXml" Target="../ink/ink24.xml"/><Relationship Id="rId4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8EB6B90-9E18-4F8B-BBEC-DF2FF3F2DCB5}"/>
              </a:ext>
            </a:extLst>
          </p:cNvPr>
          <p:cNvSpPr/>
          <p:nvPr/>
        </p:nvSpPr>
        <p:spPr>
          <a:xfrm>
            <a:off x="1040296" y="914402"/>
            <a:ext cx="655982" cy="589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f1: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F0123-AB13-4A92-9375-0623BE4D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87" y="314823"/>
            <a:ext cx="4267570" cy="56850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17C175-3B44-4F65-A3F6-ED37C987C18A}"/>
              </a:ext>
            </a:extLst>
          </p:cNvPr>
          <p:cNvCxnSpPr>
            <a:cxnSpLocks/>
          </p:cNvCxnSpPr>
          <p:nvPr/>
        </p:nvCxnSpPr>
        <p:spPr>
          <a:xfrm flipH="1" flipV="1">
            <a:off x="4926498" y="1311965"/>
            <a:ext cx="3249724" cy="7388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6ED97A-F7CF-41DB-BE90-4E47EA8ECCB1}"/>
              </a:ext>
            </a:extLst>
          </p:cNvPr>
          <p:cNvCxnSpPr>
            <a:cxnSpLocks/>
          </p:cNvCxnSpPr>
          <p:nvPr/>
        </p:nvCxnSpPr>
        <p:spPr>
          <a:xfrm flipH="1">
            <a:off x="4926498" y="2206487"/>
            <a:ext cx="31772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8793A6-B075-4674-B5AE-1585EB23B5A2}"/>
              </a:ext>
            </a:extLst>
          </p:cNvPr>
          <p:cNvSpPr/>
          <p:nvPr/>
        </p:nvSpPr>
        <p:spPr>
          <a:xfrm>
            <a:off x="2007705" y="914402"/>
            <a:ext cx="655982" cy="589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f2: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038FBE-906B-4B31-82F7-F63EF5BB0AD1}"/>
              </a:ext>
            </a:extLst>
          </p:cNvPr>
          <p:cNvSpPr/>
          <p:nvPr/>
        </p:nvSpPr>
        <p:spPr>
          <a:xfrm>
            <a:off x="2978428" y="914402"/>
            <a:ext cx="655982" cy="589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f3: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C235C-BE1D-4D1A-8E4E-72E6999889E1}"/>
              </a:ext>
            </a:extLst>
          </p:cNvPr>
          <p:cNvSpPr/>
          <p:nvPr/>
        </p:nvSpPr>
        <p:spPr>
          <a:xfrm>
            <a:off x="3952463" y="914402"/>
            <a:ext cx="655982" cy="589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fn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94A4AE-4AC3-4309-B417-37CC253F93EB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1696278" y="1209262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B91236-9EC2-4254-B66E-9B31663452C0}"/>
              </a:ext>
            </a:extLst>
          </p:cNvPr>
          <p:cNvCxnSpPr>
            <a:cxnSpLocks/>
          </p:cNvCxnSpPr>
          <p:nvPr/>
        </p:nvCxnSpPr>
        <p:spPr>
          <a:xfrm>
            <a:off x="2663687" y="1186072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0C6961-233B-41B3-B1A5-AAE62BF41616}"/>
              </a:ext>
            </a:extLst>
          </p:cNvPr>
          <p:cNvCxnSpPr>
            <a:cxnSpLocks/>
          </p:cNvCxnSpPr>
          <p:nvPr/>
        </p:nvCxnSpPr>
        <p:spPr>
          <a:xfrm>
            <a:off x="3634410" y="1186072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47BE592-6B9C-4E2E-8F91-E329DDFEDBB9}"/>
              </a:ext>
            </a:extLst>
          </p:cNvPr>
          <p:cNvSpPr/>
          <p:nvPr/>
        </p:nvSpPr>
        <p:spPr>
          <a:xfrm>
            <a:off x="1040296" y="1888437"/>
            <a:ext cx="655982" cy="58972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f1: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B730EF-F96D-4467-9DE5-1624792B44B2}"/>
              </a:ext>
            </a:extLst>
          </p:cNvPr>
          <p:cNvSpPr/>
          <p:nvPr/>
        </p:nvSpPr>
        <p:spPr>
          <a:xfrm>
            <a:off x="2007705" y="1888437"/>
            <a:ext cx="655982" cy="58972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f2: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1A2C52-A9B3-4561-8756-53B6CFF816BA}"/>
              </a:ext>
            </a:extLst>
          </p:cNvPr>
          <p:cNvSpPr/>
          <p:nvPr/>
        </p:nvSpPr>
        <p:spPr>
          <a:xfrm>
            <a:off x="2978428" y="1888437"/>
            <a:ext cx="655982" cy="58972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f3: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C1144F8-6A92-454D-BF5F-B434FCB983B4}"/>
              </a:ext>
            </a:extLst>
          </p:cNvPr>
          <p:cNvSpPr/>
          <p:nvPr/>
        </p:nvSpPr>
        <p:spPr>
          <a:xfrm>
            <a:off x="3952463" y="1888437"/>
            <a:ext cx="655982" cy="58972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fn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64176D-16CE-41CE-818B-2448450A8B79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1696278" y="2183297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CA95F8-6E6C-46D3-A89C-9EEA46626197}"/>
              </a:ext>
            </a:extLst>
          </p:cNvPr>
          <p:cNvCxnSpPr>
            <a:cxnSpLocks/>
          </p:cNvCxnSpPr>
          <p:nvPr/>
        </p:nvCxnSpPr>
        <p:spPr>
          <a:xfrm>
            <a:off x="2663687" y="2160107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1A0704-747D-4A74-8C48-8C2B18947048}"/>
              </a:ext>
            </a:extLst>
          </p:cNvPr>
          <p:cNvCxnSpPr>
            <a:cxnSpLocks/>
          </p:cNvCxnSpPr>
          <p:nvPr/>
        </p:nvCxnSpPr>
        <p:spPr>
          <a:xfrm>
            <a:off x="3634410" y="2160107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03F985BA-3CE8-432F-85E3-C646A7752F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2825184"/>
              </p:ext>
            </p:extLst>
          </p:nvPr>
        </p:nvGraphicFramePr>
        <p:xfrm>
          <a:off x="396240" y="2982086"/>
          <a:ext cx="5165223" cy="3017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992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28.3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85896-E170-4D2F-AB56-1BBB5B79CBFA}"/>
              </a:ext>
            </a:extLst>
          </p:cNvPr>
          <p:cNvSpPr txBox="1"/>
          <p:nvPr/>
        </p:nvSpPr>
        <p:spPr>
          <a:xfrm>
            <a:off x="624385" y="1397664"/>
            <a:ext cx="106384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cases to determine events:</a:t>
            </a:r>
          </a:p>
          <a:p>
            <a:endParaRPr lang="en-US" dirty="0"/>
          </a:p>
          <a:p>
            <a:r>
              <a:rPr lang="en-US" dirty="0"/>
              <a:t>Should the long event counted as e0 or e1 or both?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Au4_c – angry_01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39CFB7-9EBF-42AB-A567-C325D1E8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196" y="2260138"/>
            <a:ext cx="3159860" cy="233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4.4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FBDBC-ADF0-4609-BC00-03353B1C2241}"/>
              </a:ext>
            </a:extLst>
          </p:cNvPr>
          <p:cNvSpPr txBox="1"/>
          <p:nvPr/>
        </p:nvSpPr>
        <p:spPr>
          <a:xfrm>
            <a:off x="445728" y="1097457"/>
            <a:ext cx="106384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Events </a:t>
            </a:r>
          </a:p>
          <a:p>
            <a:r>
              <a:rPr lang="en-US" sz="1400" dirty="0"/>
              <a:t>Determine events based on binary signal</a:t>
            </a:r>
          </a:p>
          <a:p>
            <a:r>
              <a:rPr lang="en-US" sz="1400" dirty="0"/>
              <a:t>On every window of a binary output,  go to the none binary – the signal, window and get: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length, count, (avg, std intensity)</a:t>
            </a:r>
          </a:p>
          <a:p>
            <a:endParaRPr lang="en-US" sz="1400" dirty="0"/>
          </a:p>
          <a:p>
            <a:r>
              <a:rPr lang="en-US" sz="1400" dirty="0"/>
              <a:t>(edge case – if there is one 0 ignore it (1,1,1,1,0,1,1,1,1))</a:t>
            </a:r>
          </a:p>
          <a:p>
            <a:endParaRPr lang="en-US" sz="16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3CB07A2-FB53-442E-872A-88D2C471D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44" y="3149577"/>
            <a:ext cx="3939659" cy="3283049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1632B2E-FB37-91D0-A148-FCFB73DD3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53" y="3213076"/>
            <a:ext cx="3787259" cy="31560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6A2765-3CB3-3CD3-C031-D769E033B0C0}"/>
              </a:ext>
            </a:extLst>
          </p:cNvPr>
          <p:cNvSpPr/>
          <p:nvPr/>
        </p:nvSpPr>
        <p:spPr>
          <a:xfrm>
            <a:off x="3664225" y="5445998"/>
            <a:ext cx="383739" cy="62908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999B1-7021-9BBA-D8FC-B2A6FD99BB51}"/>
              </a:ext>
            </a:extLst>
          </p:cNvPr>
          <p:cNvSpPr/>
          <p:nvPr/>
        </p:nvSpPr>
        <p:spPr>
          <a:xfrm>
            <a:off x="4320332" y="5423898"/>
            <a:ext cx="536713" cy="41201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39C336-437E-5D89-0554-C848040848EB}"/>
              </a:ext>
            </a:extLst>
          </p:cNvPr>
          <p:cNvSpPr/>
          <p:nvPr/>
        </p:nvSpPr>
        <p:spPr>
          <a:xfrm>
            <a:off x="7824929" y="5131453"/>
            <a:ext cx="536713" cy="6290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92C0E1-9A29-0B66-5DE5-373C49204978}"/>
              </a:ext>
            </a:extLst>
          </p:cNvPr>
          <p:cNvSpPr/>
          <p:nvPr/>
        </p:nvSpPr>
        <p:spPr>
          <a:xfrm>
            <a:off x="7096655" y="5521366"/>
            <a:ext cx="383739" cy="62908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Diagonal Corners Rounded 23">
            <a:extLst>
              <a:ext uri="{FF2B5EF4-FFF2-40B4-BE49-F238E27FC236}">
                <a16:creationId xmlns:a16="http://schemas.microsoft.com/office/drawing/2014/main" id="{DF3D4BBD-2326-89F2-7781-653C0B2CC5CC}"/>
              </a:ext>
            </a:extLst>
          </p:cNvPr>
          <p:cNvSpPr/>
          <p:nvPr/>
        </p:nvSpPr>
        <p:spPr>
          <a:xfrm>
            <a:off x="4917616" y="5300870"/>
            <a:ext cx="895473" cy="774217"/>
          </a:xfrm>
          <a:prstGeom prst="round2Diag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Diagonal Corners Rounded 25">
            <a:extLst>
              <a:ext uri="{FF2B5EF4-FFF2-40B4-BE49-F238E27FC236}">
                <a16:creationId xmlns:a16="http://schemas.microsoft.com/office/drawing/2014/main" id="{99FBB86E-DEFA-A693-777B-37FF065A0D02}"/>
              </a:ext>
            </a:extLst>
          </p:cNvPr>
          <p:cNvSpPr/>
          <p:nvPr/>
        </p:nvSpPr>
        <p:spPr>
          <a:xfrm>
            <a:off x="8479248" y="5300870"/>
            <a:ext cx="895473" cy="774217"/>
          </a:xfrm>
          <a:prstGeom prst="round2Diag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3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25.4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FBDBC-ADF0-4609-BC00-03353B1C2241}"/>
              </a:ext>
            </a:extLst>
          </p:cNvPr>
          <p:cNvSpPr txBox="1"/>
          <p:nvPr/>
        </p:nvSpPr>
        <p:spPr>
          <a:xfrm>
            <a:off x="445728" y="1097457"/>
            <a:ext cx="1063843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Events are now extracted using the binary signal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For exploration purpose: 1 csv per video / sentence + mean of all videos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Preprocess all data as a feature vector for ML – each row is a video / sentence: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SIZE: num of videos X features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Features per au : [mean, std, e0_length, e0_amount, e0_intensitiy , e1_..., e2_ … ]  - total: 11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Au list: 1,2,4,5,6,7,9,10,12,15,17 – total 11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121 features = 11 AU’s x 11 features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50 rows – 50 videos of per 1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endParaRPr lang="en-US" sz="1400" dirty="0"/>
          </a:p>
          <a:p>
            <a:endParaRPr lang="en-US" sz="16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342B846-E99F-786E-DF22-CD5B7C7B7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028086"/>
              </p:ext>
            </p:extLst>
          </p:nvPr>
        </p:nvGraphicFramePr>
        <p:xfrm>
          <a:off x="965200" y="3483455"/>
          <a:ext cx="937812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5624">
                  <a:extLst>
                    <a:ext uri="{9D8B030D-6E8A-4147-A177-3AD203B41FA5}">
                      <a16:colId xmlns:a16="http://schemas.microsoft.com/office/drawing/2014/main" val="1137201850"/>
                    </a:ext>
                  </a:extLst>
                </a:gridCol>
                <a:gridCol w="1875624">
                  <a:extLst>
                    <a:ext uri="{9D8B030D-6E8A-4147-A177-3AD203B41FA5}">
                      <a16:colId xmlns:a16="http://schemas.microsoft.com/office/drawing/2014/main" val="3995745849"/>
                    </a:ext>
                  </a:extLst>
                </a:gridCol>
                <a:gridCol w="1875624">
                  <a:extLst>
                    <a:ext uri="{9D8B030D-6E8A-4147-A177-3AD203B41FA5}">
                      <a16:colId xmlns:a16="http://schemas.microsoft.com/office/drawing/2014/main" val="1783036196"/>
                    </a:ext>
                  </a:extLst>
                </a:gridCol>
                <a:gridCol w="1875624">
                  <a:extLst>
                    <a:ext uri="{9D8B030D-6E8A-4147-A177-3AD203B41FA5}">
                      <a16:colId xmlns:a16="http://schemas.microsoft.com/office/drawing/2014/main" val="3779841229"/>
                    </a:ext>
                  </a:extLst>
                </a:gridCol>
                <a:gridCol w="1875624">
                  <a:extLst>
                    <a:ext uri="{9D8B030D-6E8A-4147-A177-3AD203B41FA5}">
                      <a16:colId xmlns:a16="http://schemas.microsoft.com/office/drawing/2014/main" val="207562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Au1_mean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Au1_e0_intensitiy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Au17_e2_length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07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187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876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AD1A493-15C0-43DD-697E-5F39EEFC88A1}"/>
              </a:ext>
            </a:extLst>
          </p:cNvPr>
          <p:cNvSpPr txBox="1"/>
          <p:nvPr/>
        </p:nvSpPr>
        <p:spPr>
          <a:xfrm>
            <a:off x="531867" y="4903348"/>
            <a:ext cx="10638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Check Tree on subsampling the data:</a:t>
            </a:r>
          </a:p>
          <a:p>
            <a:pPr marL="342900" indent="-342900">
              <a:buAutoNum type="arabicPeriod"/>
            </a:pPr>
            <a:r>
              <a:rPr lang="en-US" sz="1400" dirty="0"/>
              <a:t>Subsample labels : </a:t>
            </a:r>
            <a:r>
              <a:rPr lang="en-US" sz="1400" dirty="0" err="1"/>
              <a:t>e.g</a:t>
            </a:r>
            <a:r>
              <a:rPr lang="en-US" sz="1400" dirty="0"/>
              <a:t>:  fear vs neutral (each vs neutral), fear vs angry, fear vs sad, </a:t>
            </a:r>
          </a:p>
          <a:p>
            <a:pPr marL="342900" indent="-342900">
              <a:buAutoNum type="arabicPeriod"/>
            </a:pPr>
            <a:r>
              <a:rPr lang="en-US" sz="1400" dirty="0"/>
              <a:t>Subsample features – ignore e1 and mean and std, compare e0 vs e2</a:t>
            </a:r>
          </a:p>
          <a:p>
            <a:pPr marL="342900" indent="-342900">
              <a:buAutoNum type="arabicPeriod"/>
            </a:pPr>
            <a:r>
              <a:rPr lang="en-US" sz="1400" dirty="0"/>
              <a:t>Roni videos </a:t>
            </a:r>
          </a:p>
        </p:txBody>
      </p:sp>
    </p:spTree>
    <p:extLst>
      <p:ext uri="{BB962C8B-B14F-4D97-AF65-F5344CB8AC3E}">
        <p14:creationId xmlns:p14="http://schemas.microsoft.com/office/powerpoint/2010/main" val="2179413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CF15C-4DC9-35D4-0625-BBC6A0FE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08" y="100003"/>
            <a:ext cx="9706231" cy="6657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25.4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6539B-B8A3-87A3-1986-B0BD85A27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239" y="100003"/>
            <a:ext cx="2123470" cy="47340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D3DA98-B44D-5D75-598B-096FF5AD81BD}"/>
              </a:ext>
            </a:extLst>
          </p:cNvPr>
          <p:cNvCxnSpPr/>
          <p:nvPr/>
        </p:nvCxnSpPr>
        <p:spPr>
          <a:xfrm flipV="1">
            <a:off x="9068937" y="1821976"/>
            <a:ext cx="805218" cy="16377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1AAEB1-4ED2-FCA6-9D74-1940F6645215}"/>
              </a:ext>
            </a:extLst>
          </p:cNvPr>
          <p:cNvSpPr txBox="1"/>
          <p:nvPr/>
        </p:nvSpPr>
        <p:spPr>
          <a:xfrm>
            <a:off x="445728" y="1097457"/>
            <a:ext cx="10638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Some basic classification tells us</a:t>
            </a:r>
          </a:p>
          <a:p>
            <a:r>
              <a:rPr lang="en-US" sz="1400" dirty="0"/>
              <a:t>Which are the strong features:</a:t>
            </a:r>
          </a:p>
          <a:p>
            <a:r>
              <a:rPr lang="en-US" sz="1400" dirty="0"/>
              <a:t>AU’s: 1, 4, 7, 6, 12</a:t>
            </a:r>
          </a:p>
        </p:txBody>
      </p:sp>
    </p:spTree>
    <p:extLst>
      <p:ext uri="{BB962C8B-B14F-4D97-AF65-F5344CB8AC3E}">
        <p14:creationId xmlns:p14="http://schemas.microsoft.com/office/powerpoint/2010/main" val="286967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978411-51A2-3408-CD25-95648DBC6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15" y="252403"/>
            <a:ext cx="9706231" cy="6657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11.5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E5F06-B7A2-9B4F-5432-BD419B5FDE01}"/>
              </a:ext>
            </a:extLst>
          </p:cNvPr>
          <p:cNvSpPr txBox="1"/>
          <p:nvPr/>
        </p:nvSpPr>
        <p:spPr>
          <a:xfrm>
            <a:off x="445728" y="1097457"/>
            <a:ext cx="10638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None hearing – classification using </a:t>
            </a:r>
            <a:r>
              <a:rPr lang="en-US" sz="1400" b="1" dirty="0"/>
              <a:t>all</a:t>
            </a:r>
            <a:r>
              <a:rPr lang="en-US" sz="1400" dirty="0"/>
              <a:t> features: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CV mean results: 0.78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AU’s: 1, 4, 7, 6, 12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0656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A62566-3C42-9C67-2C30-298F2992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163" y="1097457"/>
            <a:ext cx="6454699" cy="4968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11.5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E5F06-B7A2-9B4F-5432-BD419B5FDE01}"/>
              </a:ext>
            </a:extLst>
          </p:cNvPr>
          <p:cNvSpPr txBox="1"/>
          <p:nvPr/>
        </p:nvSpPr>
        <p:spPr>
          <a:xfrm>
            <a:off x="445728" y="1097457"/>
            <a:ext cx="10638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None hearing – classification using </a:t>
            </a:r>
            <a:r>
              <a:rPr lang="en-US" sz="1400" b="1" dirty="0"/>
              <a:t>fear vs neutral</a:t>
            </a:r>
            <a:r>
              <a:rPr lang="en-US" sz="1400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CV mean results: 0.9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AU’s: 7</a:t>
            </a:r>
          </a:p>
        </p:txBody>
      </p:sp>
    </p:spTree>
    <p:extLst>
      <p:ext uri="{BB962C8B-B14F-4D97-AF65-F5344CB8AC3E}">
        <p14:creationId xmlns:p14="http://schemas.microsoft.com/office/powerpoint/2010/main" val="86842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BCEF5F-5D0A-08FF-AAD3-B50872307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63" y="773200"/>
            <a:ext cx="6149873" cy="531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11.5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E5F06-B7A2-9B4F-5432-BD419B5FDE01}"/>
              </a:ext>
            </a:extLst>
          </p:cNvPr>
          <p:cNvSpPr txBox="1"/>
          <p:nvPr/>
        </p:nvSpPr>
        <p:spPr>
          <a:xfrm>
            <a:off x="445728" y="1097457"/>
            <a:ext cx="10638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None hearing – classification using </a:t>
            </a:r>
            <a:r>
              <a:rPr lang="en-US" sz="1400" b="1" dirty="0"/>
              <a:t>fear vs angry</a:t>
            </a:r>
            <a:r>
              <a:rPr lang="en-US" sz="1400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CV mean results: 0.95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AU’s: 7</a:t>
            </a:r>
          </a:p>
        </p:txBody>
      </p:sp>
    </p:spTree>
    <p:extLst>
      <p:ext uri="{BB962C8B-B14F-4D97-AF65-F5344CB8AC3E}">
        <p14:creationId xmlns:p14="http://schemas.microsoft.com/office/powerpoint/2010/main" val="274276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69384A-0045-9F59-A787-2D1D39A05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663" y="0"/>
            <a:ext cx="902112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11.5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E5F06-B7A2-9B4F-5432-BD419B5FDE01}"/>
              </a:ext>
            </a:extLst>
          </p:cNvPr>
          <p:cNvSpPr txBox="1"/>
          <p:nvPr/>
        </p:nvSpPr>
        <p:spPr>
          <a:xfrm>
            <a:off x="445728" y="1097457"/>
            <a:ext cx="10638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Hearing – classification using </a:t>
            </a:r>
            <a:r>
              <a:rPr lang="en-US" sz="1400" b="1" dirty="0"/>
              <a:t>all</a:t>
            </a:r>
            <a:r>
              <a:rPr lang="en-US" sz="1400" dirty="0"/>
              <a:t> features: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CV mean results: 0.64 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AU’s: 2, 4, 7, 12, 17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['</a:t>
            </a:r>
            <a:r>
              <a:rPr lang="en-US" sz="1400" dirty="0" err="1"/>
              <a:t>angry','fear','happy</a:t>
            </a:r>
            <a:r>
              <a:rPr lang="en-US" sz="1400" dirty="0"/>
              <a:t>', 'neutral', 'sad']</a:t>
            </a:r>
          </a:p>
        </p:txBody>
      </p:sp>
    </p:spTree>
    <p:extLst>
      <p:ext uri="{BB962C8B-B14F-4D97-AF65-F5344CB8AC3E}">
        <p14:creationId xmlns:p14="http://schemas.microsoft.com/office/powerpoint/2010/main" val="3717324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59230-6A8B-72E6-912C-43FCFAD0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98" y="777010"/>
            <a:ext cx="6271803" cy="5303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11.5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E5F06-B7A2-9B4F-5432-BD419B5FDE01}"/>
              </a:ext>
            </a:extLst>
          </p:cNvPr>
          <p:cNvSpPr txBox="1"/>
          <p:nvPr/>
        </p:nvSpPr>
        <p:spPr>
          <a:xfrm>
            <a:off x="445728" y="1097457"/>
            <a:ext cx="10638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hearing – classification using </a:t>
            </a:r>
            <a:r>
              <a:rPr lang="en-US" sz="1400" b="1" dirty="0"/>
              <a:t>fear vs neutral</a:t>
            </a:r>
            <a:r>
              <a:rPr lang="en-US" sz="1400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CV mean results: 0.9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AU’s: 7</a:t>
            </a:r>
          </a:p>
        </p:txBody>
      </p:sp>
    </p:spTree>
    <p:extLst>
      <p:ext uri="{BB962C8B-B14F-4D97-AF65-F5344CB8AC3E}">
        <p14:creationId xmlns:p14="http://schemas.microsoft.com/office/powerpoint/2010/main" val="223013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1CDE61-0EB3-6C26-CA1F-73002A83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322" y="853217"/>
            <a:ext cx="6401355" cy="5151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11.5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E5F06-B7A2-9B4F-5432-BD419B5FDE01}"/>
              </a:ext>
            </a:extLst>
          </p:cNvPr>
          <p:cNvSpPr txBox="1"/>
          <p:nvPr/>
        </p:nvSpPr>
        <p:spPr>
          <a:xfrm>
            <a:off x="445728" y="1097457"/>
            <a:ext cx="10638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hearing – classification using </a:t>
            </a:r>
            <a:r>
              <a:rPr lang="en-US" sz="1400" b="1" dirty="0"/>
              <a:t>fear vs angry</a:t>
            </a:r>
            <a:r>
              <a:rPr lang="en-US" sz="1400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CV mean results: 0.85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AU’s: 2</a:t>
            </a:r>
          </a:p>
        </p:txBody>
      </p:sp>
    </p:spTree>
    <p:extLst>
      <p:ext uri="{BB962C8B-B14F-4D97-AF65-F5344CB8AC3E}">
        <p14:creationId xmlns:p14="http://schemas.microsoft.com/office/powerpoint/2010/main" val="163502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8EB6B90-9E18-4F8B-BBEC-DF2FF3F2DCB5}"/>
              </a:ext>
            </a:extLst>
          </p:cNvPr>
          <p:cNvSpPr/>
          <p:nvPr/>
        </p:nvSpPr>
        <p:spPr>
          <a:xfrm>
            <a:off x="1040296" y="914402"/>
            <a:ext cx="655982" cy="589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f1: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F0123-AB13-4A92-9375-0623BE4D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87" y="314823"/>
            <a:ext cx="4267570" cy="56850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17C175-3B44-4F65-A3F6-ED37C987C18A}"/>
              </a:ext>
            </a:extLst>
          </p:cNvPr>
          <p:cNvCxnSpPr>
            <a:cxnSpLocks/>
          </p:cNvCxnSpPr>
          <p:nvPr/>
        </p:nvCxnSpPr>
        <p:spPr>
          <a:xfrm flipH="1" flipV="1">
            <a:off x="4926498" y="1311965"/>
            <a:ext cx="3249724" cy="7388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6ED97A-F7CF-41DB-BE90-4E47EA8ECCB1}"/>
              </a:ext>
            </a:extLst>
          </p:cNvPr>
          <p:cNvCxnSpPr>
            <a:cxnSpLocks/>
          </p:cNvCxnSpPr>
          <p:nvPr/>
        </p:nvCxnSpPr>
        <p:spPr>
          <a:xfrm flipH="1">
            <a:off x="4926498" y="2206487"/>
            <a:ext cx="317720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48793A6-B075-4674-B5AE-1585EB23B5A2}"/>
              </a:ext>
            </a:extLst>
          </p:cNvPr>
          <p:cNvSpPr/>
          <p:nvPr/>
        </p:nvSpPr>
        <p:spPr>
          <a:xfrm>
            <a:off x="2007705" y="914402"/>
            <a:ext cx="655982" cy="589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f2: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038FBE-906B-4B31-82F7-F63EF5BB0AD1}"/>
              </a:ext>
            </a:extLst>
          </p:cNvPr>
          <p:cNvSpPr/>
          <p:nvPr/>
        </p:nvSpPr>
        <p:spPr>
          <a:xfrm>
            <a:off x="2978428" y="914402"/>
            <a:ext cx="655982" cy="589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f3: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0C235C-BE1D-4D1A-8E4E-72E6999889E1}"/>
              </a:ext>
            </a:extLst>
          </p:cNvPr>
          <p:cNvSpPr/>
          <p:nvPr/>
        </p:nvSpPr>
        <p:spPr>
          <a:xfrm>
            <a:off x="3952463" y="914402"/>
            <a:ext cx="655982" cy="58972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fn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94A4AE-4AC3-4309-B417-37CC253F93EB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1696278" y="1209262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B91236-9EC2-4254-B66E-9B31663452C0}"/>
              </a:ext>
            </a:extLst>
          </p:cNvPr>
          <p:cNvCxnSpPr>
            <a:cxnSpLocks/>
          </p:cNvCxnSpPr>
          <p:nvPr/>
        </p:nvCxnSpPr>
        <p:spPr>
          <a:xfrm>
            <a:off x="2663687" y="1186072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0C6961-233B-41B3-B1A5-AAE62BF41616}"/>
              </a:ext>
            </a:extLst>
          </p:cNvPr>
          <p:cNvCxnSpPr>
            <a:cxnSpLocks/>
          </p:cNvCxnSpPr>
          <p:nvPr/>
        </p:nvCxnSpPr>
        <p:spPr>
          <a:xfrm>
            <a:off x="3634410" y="1186072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47BE592-6B9C-4E2E-8F91-E329DDFEDBB9}"/>
              </a:ext>
            </a:extLst>
          </p:cNvPr>
          <p:cNvSpPr/>
          <p:nvPr/>
        </p:nvSpPr>
        <p:spPr>
          <a:xfrm>
            <a:off x="1040296" y="1888437"/>
            <a:ext cx="655982" cy="58972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f1: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6B730EF-F96D-4467-9DE5-1624792B44B2}"/>
              </a:ext>
            </a:extLst>
          </p:cNvPr>
          <p:cNvSpPr/>
          <p:nvPr/>
        </p:nvSpPr>
        <p:spPr>
          <a:xfrm>
            <a:off x="2007705" y="1888437"/>
            <a:ext cx="655982" cy="58972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f2: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1A2C52-A9B3-4561-8756-53B6CFF816BA}"/>
              </a:ext>
            </a:extLst>
          </p:cNvPr>
          <p:cNvSpPr/>
          <p:nvPr/>
        </p:nvSpPr>
        <p:spPr>
          <a:xfrm>
            <a:off x="2978428" y="1888437"/>
            <a:ext cx="655982" cy="58972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f3: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C1144F8-6A92-454D-BF5F-B434FCB983B4}"/>
              </a:ext>
            </a:extLst>
          </p:cNvPr>
          <p:cNvSpPr/>
          <p:nvPr/>
        </p:nvSpPr>
        <p:spPr>
          <a:xfrm>
            <a:off x="3952463" y="1888437"/>
            <a:ext cx="655982" cy="58972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fn</a:t>
            </a:r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X,y,z</a:t>
            </a:r>
            <a:endParaRPr lang="en-US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64176D-16CE-41CE-818B-2448450A8B79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>
            <a:off x="1696278" y="2183297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CA95F8-6E6C-46D3-A89C-9EEA46626197}"/>
              </a:ext>
            </a:extLst>
          </p:cNvPr>
          <p:cNvCxnSpPr>
            <a:cxnSpLocks/>
          </p:cNvCxnSpPr>
          <p:nvPr/>
        </p:nvCxnSpPr>
        <p:spPr>
          <a:xfrm>
            <a:off x="2663687" y="2160107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1A0704-747D-4A74-8C48-8C2B18947048}"/>
              </a:ext>
            </a:extLst>
          </p:cNvPr>
          <p:cNvCxnSpPr>
            <a:cxnSpLocks/>
          </p:cNvCxnSpPr>
          <p:nvPr/>
        </p:nvCxnSpPr>
        <p:spPr>
          <a:xfrm>
            <a:off x="3634410" y="2160107"/>
            <a:ext cx="311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605CF39-6B9E-443E-9F13-76D87B409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2631321"/>
              </p:ext>
            </p:extLst>
          </p:nvPr>
        </p:nvGraphicFramePr>
        <p:xfrm>
          <a:off x="722243" y="30082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CC33FC-54D3-4907-A99F-C3148C4B33DD}"/>
              </a:ext>
            </a:extLst>
          </p:cNvPr>
          <p:cNvSpPr txBox="1"/>
          <p:nvPr/>
        </p:nvSpPr>
        <p:spPr>
          <a:xfrm>
            <a:off x="5081104" y="3167267"/>
            <a:ext cx="233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Can create for any {</a:t>
            </a:r>
            <a:r>
              <a:rPr lang="en-US" sz="1200" dirty="0" err="1"/>
              <a:t>I,j,k</a:t>
            </a:r>
            <a:r>
              <a:rPr lang="en-US" sz="1200" dirty="0"/>
              <a:t>…} combination  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Ratio is only 1 example</a:t>
            </a:r>
          </a:p>
        </p:txBody>
      </p:sp>
    </p:spTree>
    <p:extLst>
      <p:ext uri="{BB962C8B-B14F-4D97-AF65-F5344CB8AC3E}">
        <p14:creationId xmlns:p14="http://schemas.microsoft.com/office/powerpoint/2010/main" val="2834442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11.5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1A493-15C0-43DD-697E-5F39EEFC88A1}"/>
              </a:ext>
            </a:extLst>
          </p:cNvPr>
          <p:cNvSpPr txBox="1"/>
          <p:nvPr/>
        </p:nvSpPr>
        <p:spPr>
          <a:xfrm>
            <a:off x="446523" y="1392052"/>
            <a:ext cx="1063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Classifying emotions - Using random forest: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878E3-5220-367F-C90D-9DA4D1B9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0" y="1970412"/>
            <a:ext cx="4785775" cy="2758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4C5343-8262-4189-C0C4-03120F5E7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831" y="1970412"/>
            <a:ext cx="4572396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57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25.5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1A493-15C0-43DD-697E-5F39EEFC88A1}"/>
              </a:ext>
            </a:extLst>
          </p:cNvPr>
          <p:cNvSpPr txBox="1"/>
          <p:nvPr/>
        </p:nvSpPr>
        <p:spPr>
          <a:xfrm>
            <a:off x="446523" y="1398678"/>
            <a:ext cx="10638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Classifying hearing vs. none hearing (binary classification task, ignoring the emotions) </a:t>
            </a:r>
          </a:p>
          <a:p>
            <a:r>
              <a:rPr lang="en-US" sz="1400" dirty="0"/>
              <a:t>CV mean results: 0.97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2B7CD-BFEC-C767-598F-93ADF97D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70" y="2019227"/>
            <a:ext cx="6229361" cy="344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98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295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1A493-15C0-43DD-697E-5F39EEFC88A1}"/>
              </a:ext>
            </a:extLst>
          </p:cNvPr>
          <p:cNvSpPr txBox="1"/>
          <p:nvPr/>
        </p:nvSpPr>
        <p:spPr>
          <a:xfrm>
            <a:off x="446523" y="1012726"/>
            <a:ext cx="10638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Using the 120 new videos / sentences – 6 persons  - all are hearing</a:t>
            </a:r>
          </a:p>
          <a:p>
            <a:r>
              <a:rPr lang="en-US" sz="1400" dirty="0"/>
              <a:t>CV classification (via random forest and a single tree) to emotions result are ~0.4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47F90-EB3B-E0A3-D1B5-C97CC4FC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12" y="1922122"/>
            <a:ext cx="4625741" cy="268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B5883-CCB6-F4E8-3422-97DD8B240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62" y="1994518"/>
            <a:ext cx="4656223" cy="2537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62E12-27F0-A6EA-E650-E28F5B6D9E7F}"/>
              </a:ext>
            </a:extLst>
          </p:cNvPr>
          <p:cNvSpPr txBox="1"/>
          <p:nvPr/>
        </p:nvSpPr>
        <p:spPr>
          <a:xfrm>
            <a:off x="2800287" y="1562725"/>
            <a:ext cx="1091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Single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0E033-D440-BA06-27DB-95DA36DF38FF}"/>
              </a:ext>
            </a:extLst>
          </p:cNvPr>
          <p:cNvSpPr txBox="1"/>
          <p:nvPr/>
        </p:nvSpPr>
        <p:spPr>
          <a:xfrm>
            <a:off x="8328993" y="1562724"/>
            <a:ext cx="162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Random forest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E15AC2-5F90-FD9C-70EB-7147DFC80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542" y="4683293"/>
            <a:ext cx="3421485" cy="20921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CA185E-55C1-D61E-E72F-93B689A84958}"/>
              </a:ext>
            </a:extLst>
          </p:cNvPr>
          <p:cNvSpPr txBox="1"/>
          <p:nvPr/>
        </p:nvSpPr>
        <p:spPr>
          <a:xfrm>
            <a:off x="2216168" y="5226952"/>
            <a:ext cx="1091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Single tree – max depth 3 </a:t>
            </a:r>
          </a:p>
        </p:txBody>
      </p:sp>
    </p:spTree>
    <p:extLst>
      <p:ext uri="{BB962C8B-B14F-4D97-AF65-F5344CB8AC3E}">
        <p14:creationId xmlns:p14="http://schemas.microsoft.com/office/powerpoint/2010/main" val="3443108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8.6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1A493-15C0-43DD-697E-5F39EEFC88A1}"/>
              </a:ext>
            </a:extLst>
          </p:cNvPr>
          <p:cNvSpPr txBox="1"/>
          <p:nvPr/>
        </p:nvSpPr>
        <p:spPr>
          <a:xfrm>
            <a:off x="446523" y="1398678"/>
            <a:ext cx="106384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Using 220 videos  - 11 persons (4 emotions) (only hearing people)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Classifying with random forest over #important features (other const parameters are </a:t>
            </a:r>
            <a:r>
              <a:rPr lang="en-US" sz="1400" dirty="0" err="1"/>
              <a:t>max_depth</a:t>
            </a:r>
            <a:r>
              <a:rPr lang="en-US" sz="1400" dirty="0"/>
              <a:t>, entropy, #trees)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0.49 cv score when classifying neutral Vs. angry , and 0.8 for happy Vs. sad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A2F22-FEC9-A12F-6BAA-DD7ACBE4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81" y="2651681"/>
            <a:ext cx="4796288" cy="3223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F564B-38B3-1594-37B9-5A24F53F6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950188"/>
            <a:ext cx="3513124" cy="256816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68D1BCD-C7D5-6185-3A53-1FCEC577AED5}"/>
              </a:ext>
            </a:extLst>
          </p:cNvPr>
          <p:cNvSpPr/>
          <p:nvPr/>
        </p:nvSpPr>
        <p:spPr>
          <a:xfrm>
            <a:off x="2232991" y="2950188"/>
            <a:ext cx="321712" cy="34108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0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13.6 – hearing only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1A493-15C0-43DD-697E-5F39EEFC88A1}"/>
              </a:ext>
            </a:extLst>
          </p:cNvPr>
          <p:cNvSpPr txBox="1"/>
          <p:nvPr/>
        </p:nvSpPr>
        <p:spPr>
          <a:xfrm>
            <a:off x="118976" y="1164508"/>
            <a:ext cx="4476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Using 260 videos  - 13 persons (4 emotions) (only hearing people)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Classifying with random forest over #important features (other const parameters are </a:t>
            </a:r>
            <a:r>
              <a:rPr lang="en-US" sz="1400" dirty="0" err="1"/>
              <a:t>max_depth</a:t>
            </a:r>
            <a:r>
              <a:rPr lang="en-US" sz="1400" dirty="0"/>
              <a:t>, entropy, #trees)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Using average cv over x – axis – the #features – to select best </a:t>
            </a:r>
            <a:r>
              <a:rPr lang="en-US" sz="1400" dirty="0" err="1"/>
              <a:t>clf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Happy vs. sad – 0.8 F1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Happy vs. angry – 0.81 F1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5C37-5384-E178-047A-A97B780B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144" y="454894"/>
            <a:ext cx="3558880" cy="4011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92BEC-9E3A-3A35-86BD-20BCD06B7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489" y="4579366"/>
            <a:ext cx="2723071" cy="1994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D6441C-35D9-FBE8-C843-DD30910F7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037" y="539951"/>
            <a:ext cx="3605107" cy="4163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F62FFF-7F74-C6E8-FC2D-C820B2CAC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54" y="4703508"/>
            <a:ext cx="2623128" cy="18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72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13.6 – hearing emotion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59AE8D-101C-5A12-A30C-A52C8CCF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58" y="586507"/>
            <a:ext cx="4816257" cy="5380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4E925-AFC1-0A05-FF9B-155CB576D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396" y="3336643"/>
            <a:ext cx="3863675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65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21.6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18976" y="1164508"/>
            <a:ext cx="4476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More data: 260 hearing, 60 Coda, 56 Deaf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Task1: classifying between the 3 groups: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Task2: classifying between emotions in each group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0EB6F-A96E-35BA-2018-8AE17AC7D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05" y="3020252"/>
            <a:ext cx="4092295" cy="2842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5ADFB-ED79-041D-AD2E-6A94DA8C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606" y="84263"/>
            <a:ext cx="5692633" cy="55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21.6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363071" y="175797"/>
            <a:ext cx="5599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Task2: classifying between emotions in each group: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hearing – same result from last week – avg cv: 0.4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Deaf: only 56 samples, avg cv score: 0.35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Coda: only 60 samples – avg cv score: 0.25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A4D88-16DC-5EAE-9345-A5F693DE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52" y="1971894"/>
            <a:ext cx="4405352" cy="472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506A7-2EB0-366F-383E-E1CCB9FD1AFA}"/>
              </a:ext>
            </a:extLst>
          </p:cNvPr>
          <p:cNvSpPr txBox="1"/>
          <p:nvPr/>
        </p:nvSpPr>
        <p:spPr>
          <a:xfrm>
            <a:off x="9751325" y="1641561"/>
            <a:ext cx="103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Coda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370DB4-1804-820F-25C2-92FAAB78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004" y="1985146"/>
            <a:ext cx="3899174" cy="4355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88B165-91EE-D43F-CFD0-94E5D2A974F8}"/>
              </a:ext>
            </a:extLst>
          </p:cNvPr>
          <p:cNvSpPr txBox="1"/>
          <p:nvPr/>
        </p:nvSpPr>
        <p:spPr>
          <a:xfrm>
            <a:off x="5893321" y="1641560"/>
            <a:ext cx="103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hearing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55151-9EE0-0D6B-5428-948F2449E772}"/>
              </a:ext>
            </a:extLst>
          </p:cNvPr>
          <p:cNvSpPr txBox="1"/>
          <p:nvPr/>
        </p:nvSpPr>
        <p:spPr>
          <a:xfrm>
            <a:off x="1514972" y="1622125"/>
            <a:ext cx="103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Deaf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0524D4-EF15-CB3A-BDBB-34687A1E8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8" y="1928282"/>
            <a:ext cx="3827083" cy="42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76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29.6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4314690" y="1064810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4108323" y="3981936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AF486-F29D-D396-56AD-0DF970391BE4}"/>
              </a:ext>
            </a:extLst>
          </p:cNvPr>
          <p:cNvSpPr txBox="1"/>
          <p:nvPr/>
        </p:nvSpPr>
        <p:spPr>
          <a:xfrm>
            <a:off x="1638176" y="184536"/>
            <a:ext cx="525222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More data: 260 hearing, 60 Coda, 60 Deaf – data </a:t>
            </a:r>
            <a:r>
              <a:rPr lang="en-US" sz="1400" b="1" dirty="0"/>
              <a:t>fixed</a:t>
            </a:r>
            <a:r>
              <a:rPr lang="en-US" sz="1400" dirty="0"/>
              <a:t> by Sveta (merged coda sign &amp; speak to ‘coda’) 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Task1: classifying between the groups:</a:t>
            </a:r>
          </a:p>
          <a:p>
            <a:pPr marL="285750" indent="-285750">
              <a:buFontTx/>
              <a:buChar char="-"/>
            </a:pPr>
            <a:r>
              <a:rPr lang="en-US" sz="1100" dirty="0"/>
              <a:t>Task2: classifying between emotions in each group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6C241-87B8-5A9C-B781-AC4494CC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710" y="1358874"/>
            <a:ext cx="2858990" cy="23707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0B7E9-08A5-5135-C416-BE339E5DA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8" y="1358874"/>
            <a:ext cx="2758773" cy="23707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DD455D-4857-22F7-4718-3EA42225D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086" y="1392185"/>
            <a:ext cx="2788738" cy="23707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49FF8D-5297-D67C-7844-C69261D7A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955" y="1352520"/>
            <a:ext cx="2800914" cy="24500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A84BE8-365E-FBC8-4100-88F89FD37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0496" y="1623293"/>
            <a:ext cx="2235276" cy="19085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1E6F32-3F49-76D1-7204-49427E61E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25600"/>
            <a:ext cx="2959893" cy="24718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BCBF52-2098-4959-39AA-209F8830F5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3954" y="4281637"/>
            <a:ext cx="2788738" cy="23683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A687CC-3C08-0320-95CA-2FB992B267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8500" y="4333754"/>
            <a:ext cx="2808860" cy="237072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533E89-DD6B-88A3-FA6C-8359D46FDA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0955" y="4333753"/>
            <a:ext cx="2764853" cy="23707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7C1F038-CC21-8EDC-A835-059C6BEF1F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9854" y="4414489"/>
            <a:ext cx="2638912" cy="22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08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29.6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2" y="260360"/>
            <a:ext cx="559943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Task2: classifying between emotions in each group:</a:t>
            </a:r>
          </a:p>
          <a:p>
            <a:pPr marL="342900" indent="-342900">
              <a:buAutoNum type="alphaLcPeriod"/>
            </a:pPr>
            <a:r>
              <a:rPr lang="en-US" sz="1400" b="1" dirty="0"/>
              <a:t>Using all 4 groups (380 data samples)</a:t>
            </a:r>
          </a:p>
          <a:p>
            <a:pPr marL="342900" indent="-342900">
              <a:buAutoNum type="alphaLcPeriod"/>
            </a:pPr>
            <a:r>
              <a:rPr lang="en-US" sz="1050" dirty="0"/>
              <a:t>Hearing</a:t>
            </a:r>
          </a:p>
          <a:p>
            <a:pPr marL="342900" indent="-342900">
              <a:buAutoNum type="alphaLcPeriod"/>
            </a:pPr>
            <a:r>
              <a:rPr lang="en-US" sz="1050" dirty="0"/>
              <a:t>Deaf</a:t>
            </a:r>
          </a:p>
          <a:p>
            <a:pPr marL="342900" indent="-342900">
              <a:buAutoNum type="alphaLcPeriod"/>
            </a:pPr>
            <a:r>
              <a:rPr lang="en-US" sz="1050" dirty="0"/>
              <a:t>coda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4314690" y="1086410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E195E3-A61C-87F4-D88D-A50D234D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42" y="1551771"/>
            <a:ext cx="3202764" cy="2629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3B2DA8-FB96-C728-D26A-70DB86573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9" y="1585922"/>
            <a:ext cx="3111981" cy="25106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7B3F6A-C936-844B-527D-58600D22A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957" y="1551771"/>
            <a:ext cx="3055189" cy="2328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F3AC9F-F862-C046-63A6-B932C5C99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648" y="1585923"/>
            <a:ext cx="2999752" cy="23283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4108323" y="3996336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D772709-B264-76C4-4EC0-FE8750C8F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80" y="4332782"/>
            <a:ext cx="3024631" cy="2351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4FF483-BD24-1E22-275D-45D128877F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80" y="4374648"/>
            <a:ext cx="2818229" cy="21656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A8F5DA-61AF-67E8-38DD-7DB980BE3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7370" y="4288972"/>
            <a:ext cx="3024630" cy="24769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B43A09-755E-34C4-AA9C-4B454F2859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0768" y="4425878"/>
            <a:ext cx="2919427" cy="225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5C6B-8887-4C42-9CC8-64BD4003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Approaches:</a:t>
            </a:r>
          </a:p>
          <a:p>
            <a:r>
              <a:rPr lang="en-US" dirty="0"/>
              <a:t>1. </a:t>
            </a:r>
            <a:r>
              <a:rPr lang="en-US" dirty="0" err="1"/>
              <a:t>openface</a:t>
            </a:r>
            <a:r>
              <a:rPr lang="en-US" dirty="0"/>
              <a:t> -&gt; AU’s</a:t>
            </a:r>
          </a:p>
          <a:p>
            <a:r>
              <a:rPr lang="en-US" dirty="0"/>
              <a:t>2. use </a:t>
            </a:r>
            <a:r>
              <a:rPr lang="en-US" dirty="0" err="1"/>
              <a:t>openface</a:t>
            </a:r>
            <a:r>
              <a:rPr lang="en-US" dirty="0"/>
              <a:t> to generate data to train a classifier to map media pipe’s landmarks to Au’s  </a:t>
            </a:r>
          </a:p>
          <a:p>
            <a:endParaRPr lang="en-US" dirty="0"/>
          </a:p>
          <a:p>
            <a:r>
              <a:rPr lang="en-US" dirty="0"/>
              <a:t>End goal:</a:t>
            </a:r>
          </a:p>
          <a:p>
            <a:r>
              <a:rPr lang="en-US" dirty="0"/>
              <a:t>Use AU’s to determine significant features in singers </a:t>
            </a:r>
          </a:p>
          <a:p>
            <a:r>
              <a:rPr lang="en-US" dirty="0"/>
              <a:t>How much those Au’s are affected by speech </a:t>
            </a:r>
          </a:p>
        </p:txBody>
      </p:sp>
    </p:spTree>
    <p:extLst>
      <p:ext uri="{BB962C8B-B14F-4D97-AF65-F5344CB8AC3E}">
        <p14:creationId xmlns:p14="http://schemas.microsoft.com/office/powerpoint/2010/main" val="2116972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29.6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2" y="260360"/>
            <a:ext cx="5599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Task2: classifying between emotions in each group:</a:t>
            </a:r>
          </a:p>
          <a:p>
            <a:pPr marL="342900" indent="-342900">
              <a:buAutoNum type="alphaLcPeriod"/>
            </a:pPr>
            <a:r>
              <a:rPr lang="en-US" sz="1100" dirty="0"/>
              <a:t>Using all 4 groups (380 data samples)</a:t>
            </a:r>
          </a:p>
          <a:p>
            <a:pPr marL="342900" indent="-342900">
              <a:buAutoNum type="alphaLcPeriod"/>
            </a:pPr>
            <a:r>
              <a:rPr lang="en-US" sz="1400" b="1" dirty="0"/>
              <a:t>Hearing (260 data samples)</a:t>
            </a:r>
            <a:endParaRPr lang="en-US" sz="1050" b="1" dirty="0"/>
          </a:p>
          <a:p>
            <a:pPr marL="342900" indent="-342900">
              <a:buAutoNum type="alphaLcPeriod"/>
            </a:pPr>
            <a:r>
              <a:rPr lang="en-US" sz="1050" dirty="0"/>
              <a:t>Deaf</a:t>
            </a:r>
          </a:p>
          <a:p>
            <a:pPr marL="342900" indent="-342900">
              <a:buAutoNum type="alphaLcPeriod"/>
            </a:pPr>
            <a:r>
              <a:rPr lang="en-US" sz="1050" dirty="0"/>
              <a:t>coda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4314690" y="1086410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4108323" y="3996336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B29814-FA0F-EB25-34EA-046C9E69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" y="1325563"/>
            <a:ext cx="2900006" cy="2275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53E5F-7818-97DA-B6EB-6EC0FF13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616" y="1403415"/>
            <a:ext cx="2818228" cy="21974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C1F5C-CFCC-029A-EAD7-3A5AE951F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78033"/>
            <a:ext cx="2818229" cy="217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42D7D5-7B0E-AB20-1770-A03DD298F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29803"/>
            <a:ext cx="3093983" cy="2483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206A0D-262D-781F-6017-359EDC122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4975" y="4294590"/>
            <a:ext cx="3015090" cy="24560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9AE847-B71B-5A84-E813-C15DA9793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844" y="4329803"/>
            <a:ext cx="2899647" cy="2170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3272F1-8F6C-1EA8-9794-BF1F9BEF1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8491" y="4215318"/>
            <a:ext cx="2967432" cy="23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86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29.6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2" y="260360"/>
            <a:ext cx="5599436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Task2: classifying between emotions in each group:</a:t>
            </a:r>
          </a:p>
          <a:p>
            <a:pPr marL="342900" indent="-342900">
              <a:buAutoNum type="alphaLcPeriod"/>
            </a:pPr>
            <a:r>
              <a:rPr lang="en-US" sz="1100" dirty="0"/>
              <a:t>Using all 4 groups (380 data samples)</a:t>
            </a:r>
          </a:p>
          <a:p>
            <a:pPr marL="342900" indent="-342900">
              <a:buAutoNum type="alphaLcPeriod"/>
            </a:pPr>
            <a:r>
              <a:rPr lang="en-US" sz="1100" dirty="0"/>
              <a:t>Hearing</a:t>
            </a:r>
            <a:r>
              <a:rPr lang="en-US" sz="1400" dirty="0"/>
              <a:t> </a:t>
            </a:r>
          </a:p>
          <a:p>
            <a:pPr marL="342900" indent="-342900">
              <a:buAutoNum type="alphaLcPeriod"/>
            </a:pPr>
            <a:r>
              <a:rPr lang="en-US" sz="1200" b="1" dirty="0"/>
              <a:t>Deaf (60 samples)</a:t>
            </a:r>
          </a:p>
          <a:p>
            <a:pPr marL="342900" indent="-342900">
              <a:buAutoNum type="alphaLcPeriod"/>
            </a:pPr>
            <a:r>
              <a:rPr lang="en-US" sz="1050" dirty="0"/>
              <a:t>coda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4314690" y="1086410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4108323" y="3996336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DC64B-46B2-CF57-C900-0DA82560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9" y="1325563"/>
            <a:ext cx="3086194" cy="2447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FC157D-6391-0A85-0714-8404BC67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9" y="4248007"/>
            <a:ext cx="3478675" cy="2441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3A29A1-8737-A7F8-C7BB-FB42582DA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00" y="4318267"/>
            <a:ext cx="3189437" cy="25351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F7C1C8-BA07-6703-1710-5BA9A594E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975" y="4291907"/>
            <a:ext cx="3015218" cy="2432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09BD37-61B8-5E75-43A0-669E4C01E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412" y="4435509"/>
            <a:ext cx="2803812" cy="23007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60B3D5-BA43-EFF1-07D8-2DCEDE5B1F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412" y="1902228"/>
            <a:ext cx="2803812" cy="23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29.6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2" y="260360"/>
            <a:ext cx="55994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Task2: classifying between emotions in each group:</a:t>
            </a:r>
          </a:p>
          <a:p>
            <a:pPr marL="342900" indent="-342900">
              <a:buAutoNum type="alphaLcPeriod"/>
            </a:pPr>
            <a:r>
              <a:rPr lang="en-US" sz="1100" dirty="0"/>
              <a:t>Using all 4 groups (380 data samples)</a:t>
            </a:r>
          </a:p>
          <a:p>
            <a:pPr marL="342900" indent="-342900">
              <a:buAutoNum type="alphaLcPeriod"/>
            </a:pPr>
            <a:r>
              <a:rPr lang="en-US" sz="1100" dirty="0"/>
              <a:t>Hearing</a:t>
            </a:r>
            <a:r>
              <a:rPr lang="en-US" sz="1400" dirty="0"/>
              <a:t> </a:t>
            </a:r>
          </a:p>
          <a:p>
            <a:pPr marL="342900" indent="-342900">
              <a:buAutoNum type="alphaLcPeriod"/>
            </a:pPr>
            <a:r>
              <a:rPr lang="en-US" sz="1100" dirty="0"/>
              <a:t>Deaf</a:t>
            </a:r>
          </a:p>
          <a:p>
            <a:pPr marL="342900" indent="-342900">
              <a:buAutoNum type="alphaLcPeriod"/>
            </a:pPr>
            <a:r>
              <a:rPr lang="en-US" sz="1200" b="1" dirty="0"/>
              <a:t>Coda – sign ( 40 samples )</a:t>
            </a:r>
            <a:endParaRPr lang="en-US" sz="105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4314690" y="1086410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4108323" y="3996336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DC64B-46B2-CF57-C900-0DA82560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9" y="1325563"/>
            <a:ext cx="3086194" cy="2447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B5785-C118-BA49-8EC0-53A34E2E1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9" y="4217658"/>
            <a:ext cx="3227375" cy="2527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EB3A76-0CFF-D4A8-229D-E3F14D318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636" y="4317406"/>
            <a:ext cx="3034946" cy="2540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2BEC1C-377D-C580-1BD9-67B43DE48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572" y="4317406"/>
            <a:ext cx="3100167" cy="25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51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29.6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3489143" y="420546"/>
            <a:ext cx="431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  <a:p>
            <a:r>
              <a:rPr lang="en-US" b="1" dirty="0"/>
              <a:t>Top row – hearing , bottom row – deaf (60)</a:t>
            </a:r>
            <a:endParaRPr lang="en-US" sz="1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C157D-6391-0A85-0714-8404BC67A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9" y="4248007"/>
            <a:ext cx="3478675" cy="2441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3A29A1-8737-A7F8-C7BB-FB42582D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800" y="4318267"/>
            <a:ext cx="3189437" cy="25351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F7C1C8-BA07-6703-1710-5BA9A594E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975" y="4291907"/>
            <a:ext cx="3015218" cy="2432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09BD37-61B8-5E75-43A0-669E4C01E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412" y="4435509"/>
            <a:ext cx="2803812" cy="2300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066F4-ED63-1699-B62F-749DDCEBD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1473747"/>
            <a:ext cx="3093983" cy="248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2DFC85-6A8B-E8EF-4882-098BB8B1BA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7875" y="1438534"/>
            <a:ext cx="3015090" cy="2456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DE6F4-2827-DC9C-540A-AE0CC4676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1744" y="1473747"/>
            <a:ext cx="2899647" cy="217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942D39-37B3-6C7F-A70B-0FC1E70ED2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1391" y="1359262"/>
            <a:ext cx="2967432" cy="23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06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4.7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Experiments ideas:</a:t>
            </a:r>
          </a:p>
          <a:p>
            <a:r>
              <a:rPr lang="en-US" b="1" dirty="0"/>
              <a:t>- task2 - classify emotions - using all 4 groups / Merge angry + sad</a:t>
            </a:r>
          </a:p>
          <a:p>
            <a:r>
              <a:rPr lang="en-US" sz="1200" dirty="0"/>
              <a:t>- Task1 –classify groups -  elaborate Signing vs speaking (</a:t>
            </a:r>
            <a:r>
              <a:rPr lang="en-US" sz="1200" dirty="0" err="1"/>
              <a:t>coda_sign</a:t>
            </a:r>
            <a:r>
              <a:rPr lang="en-US" sz="1200" dirty="0"/>
              <a:t> + deaf ) Vs (</a:t>
            </a:r>
            <a:r>
              <a:rPr lang="en-US" sz="1200" dirty="0" err="1"/>
              <a:t>coda_speak</a:t>
            </a:r>
            <a:r>
              <a:rPr lang="en-US" sz="1200" dirty="0"/>
              <a:t> + hear) </a:t>
            </a:r>
            <a:endParaRPr lang="en-US" sz="1200" b="1" dirty="0"/>
          </a:p>
          <a:p>
            <a:r>
              <a:rPr lang="en-US" sz="1200" dirty="0"/>
              <a:t>- Distinguish between neutral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53558" y="2377002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9136541" y="2561668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EC872-CED4-D139-F4BD-78AB69D6E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89" y="3038792"/>
            <a:ext cx="3985605" cy="355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EDA52-97CF-46FC-8375-6BC419F88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28" y="2884338"/>
            <a:ext cx="4046571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60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4.7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Experiments ideas:</a:t>
            </a:r>
          </a:p>
          <a:p>
            <a:r>
              <a:rPr lang="en-US" sz="1200" dirty="0"/>
              <a:t>- task2 - classify emotions - using all 4 groups / Merge angry + sad</a:t>
            </a:r>
          </a:p>
          <a:p>
            <a:r>
              <a:rPr lang="en-US" sz="1600" b="1" dirty="0"/>
              <a:t>- Task1 –classify groups - Signing vs speaking (</a:t>
            </a:r>
            <a:r>
              <a:rPr lang="en-US" sz="1600" b="1" dirty="0" err="1"/>
              <a:t>coda_sign</a:t>
            </a:r>
            <a:r>
              <a:rPr lang="en-US" sz="1600" b="1" dirty="0"/>
              <a:t> + deaf ) Vs (</a:t>
            </a:r>
            <a:r>
              <a:rPr lang="en-US" sz="1600" b="1" dirty="0" err="1"/>
              <a:t>coda_speak</a:t>
            </a:r>
            <a:r>
              <a:rPr lang="en-US" sz="1600" b="1" dirty="0"/>
              <a:t> + hear) </a:t>
            </a:r>
          </a:p>
          <a:p>
            <a:r>
              <a:rPr lang="en-US" sz="1200" dirty="0"/>
              <a:t>- Distinguish between neutral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53558" y="2377002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9136541" y="2561668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074A1-2FA1-95DA-1587-50F52C95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651" y="3116805"/>
            <a:ext cx="3985605" cy="3627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A608C2-7113-A398-578F-FAD246F36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7" y="2931000"/>
            <a:ext cx="4061812" cy="35588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B6600F-3611-A8A3-922A-BE229A9B3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390" y="4888338"/>
            <a:ext cx="3109294" cy="18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52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4.7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Experiments ideas:</a:t>
            </a:r>
          </a:p>
          <a:p>
            <a:r>
              <a:rPr lang="en-US" sz="1200" dirty="0"/>
              <a:t>- task2 - classify emotions - using all 4 groups / Merge angry + sad</a:t>
            </a:r>
          </a:p>
          <a:p>
            <a:r>
              <a:rPr lang="en-US" sz="1200" dirty="0"/>
              <a:t>- Task1 –classify groups - Signing vs speaking (</a:t>
            </a:r>
            <a:r>
              <a:rPr lang="en-US" sz="1200" dirty="0" err="1"/>
              <a:t>coda_sign</a:t>
            </a:r>
            <a:r>
              <a:rPr lang="en-US" sz="1200" dirty="0"/>
              <a:t> + deaf ) Vs (</a:t>
            </a:r>
            <a:r>
              <a:rPr lang="en-US" sz="1200" dirty="0" err="1"/>
              <a:t>coda_speak</a:t>
            </a:r>
            <a:r>
              <a:rPr lang="en-US" sz="1200" dirty="0"/>
              <a:t> + hear) </a:t>
            </a:r>
          </a:p>
          <a:p>
            <a:r>
              <a:rPr lang="en-US" sz="1600" b="1" dirty="0"/>
              <a:t>- Distinguish between neutral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4756" y="5177659"/>
            <a:ext cx="143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</a:t>
            </a:r>
          </a:p>
          <a:p>
            <a:r>
              <a:rPr lang="en-US" b="1" dirty="0"/>
              <a:t>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83670" y="2401586"/>
            <a:ext cx="1590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</a:t>
            </a:r>
          </a:p>
          <a:p>
            <a:r>
              <a:rPr lang="en-US" b="1" dirty="0"/>
              <a:t>train != test:</a:t>
            </a:r>
            <a:endParaRPr lang="en-US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42B96-060B-B47A-9A0C-61D6683D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88" y="1550120"/>
            <a:ext cx="2634577" cy="2427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47B59-4004-EFA9-8A21-82F88CAD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755" y="4219696"/>
            <a:ext cx="2632410" cy="24404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2F0A68-78E4-63F0-BE99-9C17F7CCFF54}"/>
              </a:ext>
            </a:extLst>
          </p:cNvPr>
          <p:cNvCxnSpPr/>
          <p:nvPr/>
        </p:nvCxnSpPr>
        <p:spPr>
          <a:xfrm>
            <a:off x="187571" y="3989114"/>
            <a:ext cx="11668369" cy="748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65B9CF-0D38-8F81-845A-7C3AE635A0C4}"/>
              </a:ext>
            </a:extLst>
          </p:cNvPr>
          <p:cNvSpPr txBox="1"/>
          <p:nvPr/>
        </p:nvSpPr>
        <p:spPr>
          <a:xfrm>
            <a:off x="5240083" y="1286066"/>
            <a:ext cx="210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B3EA96-65AE-2B07-8BCE-852D51BE594C}"/>
              </a:ext>
            </a:extLst>
          </p:cNvPr>
          <p:cNvSpPr txBox="1"/>
          <p:nvPr/>
        </p:nvSpPr>
        <p:spPr>
          <a:xfrm>
            <a:off x="1912471" y="1282573"/>
            <a:ext cx="210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+ signing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CDB67-9BC3-9139-49FC-5A960F5F3D0E}"/>
              </a:ext>
            </a:extLst>
          </p:cNvPr>
          <p:cNvSpPr txBox="1"/>
          <p:nvPr/>
        </p:nvSpPr>
        <p:spPr>
          <a:xfrm>
            <a:off x="8733323" y="1282573"/>
            <a:ext cx="210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4ED5A6-CE04-CCE6-1901-75FC5D71307B}"/>
              </a:ext>
            </a:extLst>
          </p:cNvPr>
          <p:cNvCxnSpPr>
            <a:cxnSpLocks/>
          </p:cNvCxnSpPr>
          <p:nvPr/>
        </p:nvCxnSpPr>
        <p:spPr>
          <a:xfrm>
            <a:off x="180731" y="1203069"/>
            <a:ext cx="11668369" cy="748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66C8958-BC51-179B-325D-24EF8EDC6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21" y="1610925"/>
            <a:ext cx="2541954" cy="23641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B7C5CB0-47E0-A987-A473-13708E9AC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321" y="4213690"/>
            <a:ext cx="2570079" cy="24249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1DA700-B6BA-9012-EECB-ADECB4610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664" y="1136966"/>
            <a:ext cx="2634578" cy="2861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2BF670-1AB0-F05C-64B2-C503002D0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664" y="4129897"/>
            <a:ext cx="2932336" cy="25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24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0" y="260360"/>
            <a:ext cx="10266431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Experiments ideas:</a:t>
            </a:r>
          </a:p>
          <a:p>
            <a:r>
              <a:rPr lang="en-US" b="1" dirty="0"/>
              <a:t>- task2 - classify emotions - using all 4 groups / Merge angry + sad – </a:t>
            </a:r>
            <a:r>
              <a:rPr lang="en-US" b="1" dirty="0">
                <a:solidFill>
                  <a:srgbClr val="FF0000"/>
                </a:solidFill>
              </a:rPr>
              <a:t>oversampling! (190,190,190)</a:t>
            </a:r>
          </a:p>
          <a:p>
            <a:r>
              <a:rPr lang="en-US" sz="1200" dirty="0"/>
              <a:t>- Task1 –classify groups -  elaborate Signing vs speaking (</a:t>
            </a:r>
            <a:r>
              <a:rPr lang="en-US" sz="1200" dirty="0" err="1"/>
              <a:t>coda_sign</a:t>
            </a:r>
            <a:r>
              <a:rPr lang="en-US" sz="1200" dirty="0"/>
              <a:t> + deaf ) Vs (</a:t>
            </a:r>
            <a:r>
              <a:rPr lang="en-US" sz="1200" dirty="0" err="1"/>
              <a:t>coda_speak</a:t>
            </a:r>
            <a:r>
              <a:rPr lang="en-US" sz="1200" dirty="0"/>
              <a:t> + hear) </a:t>
            </a:r>
            <a:endParaRPr lang="en-US" sz="1200" b="1" dirty="0"/>
          </a:p>
          <a:p>
            <a:r>
              <a:rPr lang="en-US" sz="1200" dirty="0"/>
              <a:t>- Distinguish between neutral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53558" y="2377002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9136541" y="2561668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43DE9-D58E-71F5-49EB-0D9DEC6D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075" y="3101881"/>
            <a:ext cx="3817951" cy="3475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3997C-C4AB-ABCA-DE4A-BCAEB962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38" y="3130240"/>
            <a:ext cx="3985605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31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492300" y="258345"/>
            <a:ext cx="11014576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Experiments ideas:</a:t>
            </a:r>
          </a:p>
          <a:p>
            <a:r>
              <a:rPr lang="en-US" sz="1200" dirty="0"/>
              <a:t>- task2 - classify emotions - using all 4 groups / Merge angry + sad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Task1 –classify groups - Signing vs speaking (</a:t>
            </a:r>
            <a:r>
              <a:rPr lang="en-US" sz="1600" b="1" dirty="0" err="1"/>
              <a:t>coda_sign</a:t>
            </a:r>
            <a:r>
              <a:rPr lang="en-US" sz="1600" b="1" dirty="0"/>
              <a:t> + deaf ) Vs (</a:t>
            </a:r>
            <a:r>
              <a:rPr lang="en-US" sz="1600" b="1" dirty="0" err="1"/>
              <a:t>coda_speak</a:t>
            </a:r>
            <a:r>
              <a:rPr lang="en-US" sz="1600" b="1" dirty="0"/>
              <a:t> + hear)  - </a:t>
            </a:r>
            <a:r>
              <a:rPr lang="en-US" sz="1600" b="1" dirty="0">
                <a:solidFill>
                  <a:srgbClr val="FF0000"/>
                </a:solidFill>
              </a:rPr>
              <a:t>without mouth AU’s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	removed au’s 10,12,15,17</a:t>
            </a:r>
          </a:p>
          <a:p>
            <a:r>
              <a:rPr lang="en-US" sz="1200" dirty="0"/>
              <a:t>- Distinguish between neutral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53558" y="2377002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9136541" y="2561668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272E9-5253-328C-07C2-EF04DC52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474" y="3261597"/>
            <a:ext cx="3871295" cy="3482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5499C2-101A-D401-7BF0-E051B50C4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432" y="4797552"/>
            <a:ext cx="3237447" cy="18021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36094E-0659-BC1C-C2B6-6E88939C9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82" y="3223494"/>
            <a:ext cx="3856054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11.7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Experiments ideas:</a:t>
            </a:r>
          </a:p>
          <a:p>
            <a:r>
              <a:rPr lang="en-US" sz="1200" dirty="0"/>
              <a:t>- task2 - classify emotions - using all 4 groups / Merge angry + sad</a:t>
            </a:r>
          </a:p>
          <a:p>
            <a:r>
              <a:rPr lang="en-US" sz="1200" dirty="0"/>
              <a:t>- Task1 –classify groups - Signing vs speaking (</a:t>
            </a:r>
            <a:r>
              <a:rPr lang="en-US" sz="1200" dirty="0" err="1"/>
              <a:t>coda_sign</a:t>
            </a:r>
            <a:r>
              <a:rPr lang="en-US" sz="1200" dirty="0"/>
              <a:t> + deaf ) Vs (</a:t>
            </a:r>
            <a:r>
              <a:rPr lang="en-US" sz="1200" dirty="0" err="1"/>
              <a:t>coda_speak</a:t>
            </a:r>
            <a:r>
              <a:rPr lang="en-US" sz="1200" dirty="0"/>
              <a:t> + hear) </a:t>
            </a:r>
          </a:p>
          <a:p>
            <a:r>
              <a:rPr lang="en-US" sz="1600" b="1" dirty="0"/>
              <a:t>- Distinguish between </a:t>
            </a:r>
            <a:r>
              <a:rPr lang="en-US" sz="1600" b="1" dirty="0">
                <a:solidFill>
                  <a:srgbClr val="FF0000"/>
                </a:solidFill>
              </a:rPr>
              <a:t>angry</a:t>
            </a:r>
            <a:r>
              <a:rPr lang="en-US" sz="1600" b="1" dirty="0"/>
              <a:t>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4756" y="5177659"/>
            <a:ext cx="143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</a:t>
            </a:r>
          </a:p>
          <a:p>
            <a:r>
              <a:rPr lang="en-US" b="1" dirty="0"/>
              <a:t>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83670" y="2401586"/>
            <a:ext cx="1590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</a:t>
            </a:r>
          </a:p>
          <a:p>
            <a:r>
              <a:rPr lang="en-US" b="1" dirty="0"/>
              <a:t>train != test:</a:t>
            </a:r>
            <a:endParaRPr lang="en-US" sz="12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2F0A68-78E4-63F0-BE99-9C17F7CCFF54}"/>
              </a:ext>
            </a:extLst>
          </p:cNvPr>
          <p:cNvCxnSpPr/>
          <p:nvPr/>
        </p:nvCxnSpPr>
        <p:spPr>
          <a:xfrm>
            <a:off x="187571" y="3989114"/>
            <a:ext cx="11668369" cy="748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65B9CF-0D38-8F81-845A-7C3AE635A0C4}"/>
              </a:ext>
            </a:extLst>
          </p:cNvPr>
          <p:cNvSpPr txBox="1"/>
          <p:nvPr/>
        </p:nvSpPr>
        <p:spPr>
          <a:xfrm>
            <a:off x="5240083" y="1286066"/>
            <a:ext cx="210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B3EA96-65AE-2B07-8BCE-852D51BE594C}"/>
              </a:ext>
            </a:extLst>
          </p:cNvPr>
          <p:cNvSpPr txBox="1"/>
          <p:nvPr/>
        </p:nvSpPr>
        <p:spPr>
          <a:xfrm>
            <a:off x="1912471" y="1282573"/>
            <a:ext cx="210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+ signing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CDB67-9BC3-9139-49FC-5A960F5F3D0E}"/>
              </a:ext>
            </a:extLst>
          </p:cNvPr>
          <p:cNvSpPr txBox="1"/>
          <p:nvPr/>
        </p:nvSpPr>
        <p:spPr>
          <a:xfrm>
            <a:off x="8733323" y="1282573"/>
            <a:ext cx="210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4ED5A6-CE04-CCE6-1901-75FC5D71307B}"/>
              </a:ext>
            </a:extLst>
          </p:cNvPr>
          <p:cNvCxnSpPr>
            <a:cxnSpLocks/>
          </p:cNvCxnSpPr>
          <p:nvPr/>
        </p:nvCxnSpPr>
        <p:spPr>
          <a:xfrm>
            <a:off x="180731" y="1203069"/>
            <a:ext cx="11668369" cy="748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EFD988-B9C6-C077-F03E-225137CB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64" y="1721299"/>
            <a:ext cx="2414397" cy="2214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A1C56-E5DB-5AB2-8FF1-2274D74CE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772" y="4230961"/>
            <a:ext cx="2409618" cy="2348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E28F6D-90B3-B235-15B5-48A080AD1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21" y="1664993"/>
            <a:ext cx="2392497" cy="23274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B59B95-7ABB-ACED-1016-72117EAE1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059" y="4117130"/>
            <a:ext cx="2627020" cy="25191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5E149B-71D8-61BC-CFF0-B95768D94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075" y="1600792"/>
            <a:ext cx="2392497" cy="23618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5F0F4C-EB22-3972-C290-47E57B922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034" y="4109506"/>
            <a:ext cx="2786578" cy="24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face AU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2DD78-F7A0-436A-8C80-61DB23B0F7F3}"/>
              </a:ext>
            </a:extLst>
          </p:cNvPr>
          <p:cNvSpPr txBox="1"/>
          <p:nvPr/>
        </p:nvSpPr>
        <p:spPr>
          <a:xfrm>
            <a:off x="2663687" y="23853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AEC2615-B9C5-4A08-9946-1B512F416C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87896" y="2129450"/>
            <a:ext cx="10515600" cy="276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-apple-system"/>
              </a:rPr>
              <a:t>The system can detect the intensity (from 0 to 5) of 17 AUs: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AU01_r, AU02_r, AU04_r, AU05_r, AU06_r, AU07_r, AU09_r, AU10_r, AU12_r, AU14_r, AU15_r, AU17_r, AU20_r, AU23_r, AU25_r, AU26_r, AU45_r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-apple-system"/>
              </a:rPr>
              <a:t>And the presence (0 absent, 1 present) of 18 AUs: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AU01_c, AU02_c, AU04_c, AU05_c,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AU06_c, AU07_c, AU09_c, AU10_c, AU12_c, AU14_c, AU15_c, AU17_c, AU20_c, AU23_c, AU25_c, AU26_c, AU28_c, AU45_c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731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28.8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Task1 –classify groups – coda vs deaf vs hear </a:t>
            </a:r>
          </a:p>
          <a:p>
            <a:r>
              <a:rPr lang="en-US" sz="1600" dirty="0"/>
              <a:t>619 samples / videos - hear 260, coda    220, deaf    </a:t>
            </a:r>
            <a:r>
              <a:rPr lang="en-US" sz="1600" b="1" dirty="0"/>
              <a:t>139 – </a:t>
            </a:r>
            <a:r>
              <a:rPr lang="en-US" sz="1600" b="1" dirty="0">
                <a:solidFill>
                  <a:srgbClr val="FF0000"/>
                </a:solidFill>
              </a:rPr>
              <a:t>D6_1 is missing</a:t>
            </a:r>
          </a:p>
          <a:p>
            <a:r>
              <a:rPr lang="en-US" sz="1600" b="1" dirty="0"/>
              <a:t>Data is not labeled properly </a:t>
            </a:r>
            <a:r>
              <a:rPr lang="en-US" sz="1600" dirty="0"/>
              <a:t>– e.g.: C01_03_neutral_</a:t>
            </a:r>
            <a:r>
              <a:rPr lang="en-US" sz="1600" b="1" dirty="0"/>
              <a:t>ver2</a:t>
            </a:r>
            <a:r>
              <a:rPr lang="en-US" sz="1600" dirty="0"/>
              <a:t>.mp4 vs C04_01_angry_</a:t>
            </a:r>
            <a:r>
              <a:rPr lang="en-US" sz="1600" b="1" dirty="0"/>
              <a:t>sign</a:t>
            </a:r>
            <a:r>
              <a:rPr lang="en-US" sz="1600" dirty="0"/>
              <a:t>.mp4</a:t>
            </a:r>
          </a:p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53558" y="2377002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9136541" y="2561668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8151B0F-D1F5-9BBE-19F3-B31B2359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67" y="3171195"/>
            <a:ext cx="31146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D27F4948-220A-0C54-9618-336DAFD8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323" y="3116805"/>
            <a:ext cx="31146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ADEDAB-313B-6BA1-06DD-A726EDCFD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04" y="3620316"/>
            <a:ext cx="3094660" cy="185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113FE-3860-0316-66FD-06B7D90E5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897" y="5478449"/>
            <a:ext cx="1477889" cy="126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04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28.8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462071" y="260360"/>
            <a:ext cx="794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Task2 –classify emotions </a:t>
            </a:r>
          </a:p>
          <a:p>
            <a:r>
              <a:rPr lang="en-US" sz="1600" dirty="0"/>
              <a:t>619 samples-  happy      155, neutral    155,  sad        155, angry      154</a:t>
            </a: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53558" y="2377002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9136541" y="2561668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5B575D17-6713-176F-F44D-0B37A726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28" y="2841289"/>
            <a:ext cx="4271852" cy="330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8FD4CB6C-2E87-DA0D-1243-4748110B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556" y="2841289"/>
            <a:ext cx="4359853" cy="336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4C676D25-7968-8DB4-1A76-5F9467DB7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123" y="4796863"/>
            <a:ext cx="4179153" cy="250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61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28.8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462071" y="260360"/>
            <a:ext cx="794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Task2 –classify emotions – merge angry + sad </a:t>
            </a:r>
          </a:p>
          <a:p>
            <a:r>
              <a:rPr lang="en-US" sz="1600" dirty="0"/>
              <a:t>619 samples-  happy      155, neutral    155,  </a:t>
            </a:r>
            <a:r>
              <a:rPr lang="en-US" sz="1600" dirty="0" err="1"/>
              <a:t>angry_sad</a:t>
            </a:r>
            <a:r>
              <a:rPr lang="en-US" sz="1600" dirty="0"/>
              <a:t> - 309</a:t>
            </a: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53558" y="2377002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9136541" y="2561668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31B080-9F30-4E93-AA8E-8CB2375B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34" y="2931000"/>
            <a:ext cx="4816045" cy="357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9E6B7B4-7A47-D547-38B4-CBC8065B7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64" y="2941868"/>
            <a:ext cx="4666005" cy="346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1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28.8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462071" y="260360"/>
            <a:ext cx="794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Task2 –classify emotions – merge angry + sad + </a:t>
            </a:r>
            <a:r>
              <a:rPr lang="en-US" sz="1600" b="1" dirty="0">
                <a:solidFill>
                  <a:srgbClr val="FF0000"/>
                </a:solidFill>
              </a:rPr>
              <a:t>oversample</a:t>
            </a:r>
            <a:r>
              <a:rPr lang="en-US" sz="1600" b="1" dirty="0"/>
              <a:t>  </a:t>
            </a:r>
          </a:p>
          <a:p>
            <a:r>
              <a:rPr lang="en-US" sz="1600" dirty="0"/>
              <a:t>619 samples-  happy      </a:t>
            </a:r>
            <a:r>
              <a:rPr lang="en-US" sz="1600" dirty="0">
                <a:solidFill>
                  <a:srgbClr val="FF0000"/>
                </a:solidFill>
              </a:rPr>
              <a:t>309</a:t>
            </a:r>
            <a:r>
              <a:rPr lang="en-US" sz="1600" dirty="0"/>
              <a:t>, neutral    </a:t>
            </a:r>
            <a:r>
              <a:rPr lang="en-US" sz="1600" dirty="0">
                <a:solidFill>
                  <a:srgbClr val="FF0000"/>
                </a:solidFill>
              </a:rPr>
              <a:t>309</a:t>
            </a:r>
            <a:r>
              <a:rPr lang="en-US" sz="1600" dirty="0"/>
              <a:t>,  </a:t>
            </a:r>
            <a:r>
              <a:rPr lang="en-US" sz="1600" dirty="0" err="1"/>
              <a:t>angry_sad</a:t>
            </a:r>
            <a:r>
              <a:rPr lang="en-US" sz="1600" dirty="0"/>
              <a:t> - 309</a:t>
            </a: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8624B-8FA5-9E7E-D92B-15DF4B16B5DB}"/>
              </a:ext>
            </a:extLst>
          </p:cNvPr>
          <p:cNvSpPr txBox="1"/>
          <p:nvPr/>
        </p:nvSpPr>
        <p:spPr>
          <a:xfrm>
            <a:off x="853558" y="2377002"/>
            <a:ext cx="257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Overfitting: train = test: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FB94A-5052-D88C-F94E-88457ACE1FF4}"/>
              </a:ext>
            </a:extLst>
          </p:cNvPr>
          <p:cNvSpPr txBox="1"/>
          <p:nvPr/>
        </p:nvSpPr>
        <p:spPr>
          <a:xfrm>
            <a:off x="9136541" y="2561668"/>
            <a:ext cx="28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Generalizing: train != test:</a:t>
            </a:r>
            <a:endParaRPr lang="en-US" sz="12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F67E6F-B086-6CB5-9C1B-913041E80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5303" y="2832287"/>
            <a:ext cx="4546831" cy="33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A2FF45C-78A7-4DAC-8DAB-ABBEBD3C2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639" y="3020450"/>
            <a:ext cx="4441261" cy="33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EAACF36-DC99-C251-C386-67843CF8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84" y="4579620"/>
            <a:ext cx="3835547" cy="22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608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8.9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8699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Task1 –classify groups – coda vs deaf vs hear </a:t>
            </a:r>
          </a:p>
          <a:p>
            <a:r>
              <a:rPr lang="en-US" sz="1600" dirty="0"/>
              <a:t>Data is fixed - 559 samples / videos – hear  260, deaf  120, </a:t>
            </a:r>
            <a:r>
              <a:rPr lang="en-US" sz="1600" dirty="0" err="1"/>
              <a:t>coda_speech</a:t>
            </a:r>
            <a:r>
              <a:rPr lang="en-US" sz="1600" dirty="0"/>
              <a:t>  119, </a:t>
            </a:r>
            <a:r>
              <a:rPr lang="en-US" sz="1600" dirty="0" err="1"/>
              <a:t>coda_sign</a:t>
            </a:r>
            <a:r>
              <a:rPr lang="en-US" sz="1600" dirty="0"/>
              <a:t> 60</a:t>
            </a:r>
          </a:p>
          <a:p>
            <a:r>
              <a:rPr lang="en-US" sz="1600" dirty="0"/>
              <a:t>Accuracy: 0.68. CV score 0.65</a:t>
            </a:r>
            <a:endParaRPr lang="en-US" sz="1050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9F7F7161-AE99-BE49-A623-6E3E5AC8A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493" y="1360793"/>
            <a:ext cx="34956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06E6176-949B-842F-43ED-746D4922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466" y="1217918"/>
            <a:ext cx="44100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618E0020-5A56-3A35-13AB-BFDBE4DD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5" y="1271740"/>
            <a:ext cx="434207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E2BAA897-5DD9-B697-B4D1-FA9423FD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8" y="4044336"/>
            <a:ext cx="4384781" cy="264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9D16636D-BA43-0916-12B7-F2D7D0D22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76" y="4044336"/>
            <a:ext cx="4213947" cy="264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866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8.9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462071" y="260360"/>
            <a:ext cx="7949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Task2 –classify emotions – merge angry + sad + </a:t>
            </a:r>
            <a:r>
              <a:rPr lang="en-US" sz="1600" b="1" dirty="0">
                <a:solidFill>
                  <a:srgbClr val="FF0000"/>
                </a:solidFill>
              </a:rPr>
              <a:t>oversample</a:t>
            </a:r>
            <a:r>
              <a:rPr lang="en-US" sz="1600" b="1" dirty="0"/>
              <a:t>  </a:t>
            </a:r>
          </a:p>
          <a:p>
            <a:r>
              <a:rPr lang="en-US" sz="1600" dirty="0"/>
              <a:t>happy      </a:t>
            </a:r>
            <a:r>
              <a:rPr lang="en-US" sz="1600" dirty="0">
                <a:solidFill>
                  <a:srgbClr val="FF0000"/>
                </a:solidFill>
              </a:rPr>
              <a:t>279</a:t>
            </a:r>
            <a:r>
              <a:rPr lang="en-US" sz="1600" dirty="0"/>
              <a:t>, neutral    </a:t>
            </a:r>
            <a:r>
              <a:rPr lang="en-US" sz="1600" dirty="0">
                <a:solidFill>
                  <a:srgbClr val="FF0000"/>
                </a:solidFill>
              </a:rPr>
              <a:t>279</a:t>
            </a:r>
            <a:r>
              <a:rPr lang="en-US" sz="1600" dirty="0"/>
              <a:t>,  </a:t>
            </a:r>
            <a:r>
              <a:rPr lang="en-US" sz="1600" dirty="0" err="1"/>
              <a:t>angry_sad</a:t>
            </a:r>
            <a:r>
              <a:rPr lang="en-US" sz="1600" dirty="0"/>
              <a:t> – 279</a:t>
            </a:r>
          </a:p>
          <a:p>
            <a:r>
              <a:rPr lang="en-US" sz="1600" dirty="0"/>
              <a:t>Accuracy: 0.73 CV score: 0.73</a:t>
            </a:r>
            <a:endParaRPr lang="en-US" sz="105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77F3DBE-47D9-D295-7D77-9767C7C1A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070" y="1278071"/>
            <a:ext cx="3371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88DCE-4BA4-3EBE-1029-1A00700CE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93" y="1206633"/>
            <a:ext cx="4438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29560-81C1-4153-7A37-B3FF1AF6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335" y="1291625"/>
            <a:ext cx="4391728" cy="267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92F6279-2A40-7A79-31F9-1D4809BD4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" y="4054851"/>
            <a:ext cx="4327524" cy="26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890E39B-4BFB-AD1F-0FB4-A9E08AFFB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94" y="3969859"/>
            <a:ext cx="4438650" cy="27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9A4F71DC-769B-43F3-EBDF-D30761D40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944" y="4531159"/>
            <a:ext cx="3371851" cy="209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0B5A46-E256-1040-02FB-9558E829D33C}"/>
                  </a:ext>
                </a:extLst>
              </p14:cNvPr>
              <p14:cNvContentPartPr/>
              <p14:nvPr/>
            </p14:nvContentPartPr>
            <p14:xfrm>
              <a:off x="4633641" y="3709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0B5A46-E256-1040-02FB-9558E829D3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5001" y="3623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AC745F-209E-6E1B-2E51-A9C39658A469}"/>
                  </a:ext>
                </a:extLst>
              </p14:cNvPr>
              <p14:cNvContentPartPr/>
              <p14:nvPr/>
            </p14:nvContentPartPr>
            <p14:xfrm>
              <a:off x="6593121" y="500487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AC745F-209E-6E1B-2E51-A9C39658A4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4121" y="49962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2EC4CF-0172-4AC2-BF63-AF906156263D}"/>
                  </a:ext>
                </a:extLst>
              </p14:cNvPr>
              <p14:cNvContentPartPr/>
              <p14:nvPr/>
            </p14:nvContentPartPr>
            <p14:xfrm>
              <a:off x="10738881" y="56993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2EC4CF-0172-4AC2-BF63-AF90615626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30241" y="569067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31DB7E-4ED4-C281-A328-71DB1C92DA5F}"/>
                  </a:ext>
                </a:extLst>
              </p14:cNvPr>
              <p14:cNvContentPartPr/>
              <p14:nvPr/>
            </p14:nvContentPartPr>
            <p14:xfrm>
              <a:off x="10030761" y="517659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A31DB7E-4ED4-C281-A328-71DB1C92DA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22121" y="51679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9311DE5-9B86-9218-6B1B-1BD2BF508684}"/>
                  </a:ext>
                </a:extLst>
              </p14:cNvPr>
              <p14:cNvContentPartPr/>
              <p14:nvPr/>
            </p14:nvContentPartPr>
            <p14:xfrm>
              <a:off x="10016721" y="49364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9311DE5-9B86-9218-6B1B-1BD2BF5086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8081" y="492747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994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8.9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Sign VS speak:</a:t>
            </a:r>
          </a:p>
          <a:p>
            <a:r>
              <a:rPr lang="en-US" sz="1600" b="1" dirty="0"/>
              <a:t>- Task1 –classify groups - Signing vs speaking (</a:t>
            </a:r>
            <a:r>
              <a:rPr lang="en-US" sz="1600" b="1" dirty="0" err="1"/>
              <a:t>coda_sign</a:t>
            </a:r>
            <a:r>
              <a:rPr lang="en-US" sz="1600" b="1" dirty="0"/>
              <a:t> + deaf ) Vs (</a:t>
            </a:r>
            <a:r>
              <a:rPr lang="en-US" sz="1600" b="1" dirty="0" err="1"/>
              <a:t>coda_speach</a:t>
            </a:r>
            <a:r>
              <a:rPr lang="en-US" sz="1600" b="1" dirty="0"/>
              <a:t> + hear) </a:t>
            </a:r>
          </a:p>
          <a:p>
            <a:r>
              <a:rPr lang="en-US" sz="1200" dirty="0"/>
              <a:t>- Distinguish between neutral vs happy (once for the speaking and one for the signing )</a:t>
            </a:r>
          </a:p>
          <a:p>
            <a:endParaRPr lang="en-US" sz="1050" dirty="0"/>
          </a:p>
          <a:p>
            <a:r>
              <a:rPr lang="en-US" sz="1050" dirty="0"/>
              <a:t>Samples: 379 speaking, 180 signing</a:t>
            </a:r>
          </a:p>
          <a:p>
            <a:r>
              <a:rPr lang="en-US" sz="1050" dirty="0"/>
              <a:t>Accuracy 0.92 cv score: 0.92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688C7D-8412-B7E8-D028-C7B0E7D3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819" y="1869029"/>
            <a:ext cx="33147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064C12D-2837-507C-D55C-9F1A8DF9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83" y="1744132"/>
            <a:ext cx="4048536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2C9573A-91AC-1BC3-E8D2-7263F6D0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5007"/>
            <a:ext cx="4295775" cy="261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E9B890E-4BCE-667A-79FA-C540B28C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" y="4364579"/>
            <a:ext cx="4210294" cy="256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27C8729-0381-5E46-B1D4-76D83B34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408" y="4239682"/>
            <a:ext cx="4048536" cy="251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4DF96F-A55C-1AC7-5D8A-FF6C7A48AB09}"/>
                  </a:ext>
                </a:extLst>
              </p14:cNvPr>
              <p14:cNvContentPartPr/>
              <p14:nvPr/>
            </p14:nvContentPartPr>
            <p14:xfrm>
              <a:off x="329841" y="2660663"/>
              <a:ext cx="1638000" cy="156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4DF96F-A55C-1AC7-5D8A-FF6C7A48AB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201" y="2651663"/>
                <a:ext cx="1655640" cy="15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723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8.9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Sign VS speak:</a:t>
            </a:r>
          </a:p>
          <a:p>
            <a:r>
              <a:rPr lang="en-US" sz="1400" dirty="0"/>
              <a:t>- Task1 –classify groups - Signing vs speaking (</a:t>
            </a:r>
            <a:r>
              <a:rPr lang="en-US" sz="1400" dirty="0" err="1"/>
              <a:t>coda_sign</a:t>
            </a:r>
            <a:r>
              <a:rPr lang="en-US" sz="1400" dirty="0"/>
              <a:t> + deaf ) Vs (</a:t>
            </a:r>
            <a:r>
              <a:rPr lang="en-US" sz="1400" dirty="0" err="1"/>
              <a:t>coda_speach</a:t>
            </a:r>
            <a:r>
              <a:rPr lang="en-US" sz="1400" dirty="0"/>
              <a:t> + hear) </a:t>
            </a:r>
          </a:p>
          <a:p>
            <a:r>
              <a:rPr lang="en-US" sz="1400" b="1" dirty="0"/>
              <a:t>- Distinguish between neutral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A1DEA-721B-D66D-EDC4-34088EFE822A}"/>
              </a:ext>
            </a:extLst>
          </p:cNvPr>
          <p:cNvSpPr txBox="1"/>
          <p:nvPr/>
        </p:nvSpPr>
        <p:spPr>
          <a:xfrm>
            <a:off x="763610" y="1253854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+ signing 0.72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93C050-BC07-5034-03B0-226A4FF61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23186"/>
            <a:ext cx="2810653" cy="21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CF6CFE0-6EA7-41B1-B17D-24113CCB5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40" y="3944824"/>
            <a:ext cx="2397246" cy="143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E8D03A4-4DD2-B914-D552-FD098C16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59" y="3915984"/>
            <a:ext cx="2490314" cy="156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D21A0BB-E813-52C0-75AE-FDB8224A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25" y="5385354"/>
            <a:ext cx="2447107" cy="149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1A576C8-7E54-A3AF-5E13-CB5A4178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361" y="5429261"/>
            <a:ext cx="2303110" cy="140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90BED-1B60-FB4C-9687-80BD234E8DBC}"/>
              </a:ext>
            </a:extLst>
          </p:cNvPr>
          <p:cNvCxnSpPr>
            <a:cxnSpLocks/>
          </p:cNvCxnSpPr>
          <p:nvPr/>
        </p:nvCxnSpPr>
        <p:spPr>
          <a:xfrm flipH="1" flipV="1">
            <a:off x="4934117" y="1211576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B74C9-1F59-1462-5D10-EFBDCF4A9B26}"/>
              </a:ext>
            </a:extLst>
          </p:cNvPr>
          <p:cNvSpPr txBox="1"/>
          <p:nvPr/>
        </p:nvSpPr>
        <p:spPr>
          <a:xfrm>
            <a:off x="5109472" y="1224775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0.75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60734-BE98-1D7A-202D-C18E66BBB578}"/>
              </a:ext>
            </a:extLst>
          </p:cNvPr>
          <p:cNvSpPr txBox="1"/>
          <p:nvPr/>
        </p:nvSpPr>
        <p:spPr>
          <a:xfrm>
            <a:off x="9016454" y="1234907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Signing 0.70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CCF500-8551-50F7-886F-8CB8BB6B9BD4}"/>
              </a:ext>
            </a:extLst>
          </p:cNvPr>
          <p:cNvCxnSpPr>
            <a:cxnSpLocks/>
          </p:cNvCxnSpPr>
          <p:nvPr/>
        </p:nvCxnSpPr>
        <p:spPr>
          <a:xfrm flipH="1" flipV="1">
            <a:off x="8988745" y="1224775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08" name="Picture 12">
            <a:extLst>
              <a:ext uri="{FF2B5EF4-FFF2-40B4-BE49-F238E27FC236}">
                <a16:creationId xmlns:a16="http://schemas.microsoft.com/office/drawing/2014/main" id="{5226FE5C-4CE2-AA69-5FCD-01644813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85" y="1621183"/>
            <a:ext cx="2836181" cy="219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C584D2E2-C180-DB7F-1403-855EA748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024" y="4018930"/>
            <a:ext cx="2028352" cy="121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0780CAB6-D837-AD14-38B6-F4108167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12" y="3944823"/>
            <a:ext cx="1998361" cy="12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A8660BE-B6B4-2DC1-E401-5BDAB5E4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255" y="5480843"/>
            <a:ext cx="1937602" cy="118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3CA6FC9B-8174-EC45-7F9F-5D25FD3F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12" y="5480843"/>
            <a:ext cx="1838661" cy="112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EBE21A7B-0AC4-238C-9212-3AED8423A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100" y="1652859"/>
            <a:ext cx="2772259" cy="214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B96D2306-87ED-0863-381C-3CF50CA9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87" y="4255629"/>
            <a:ext cx="1984198" cy="117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A7B88AED-E168-F8CF-FAB7-F59DF2AA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604" y="4069845"/>
            <a:ext cx="2007443" cy="12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>
            <a:extLst>
              <a:ext uri="{FF2B5EF4-FFF2-40B4-BE49-F238E27FC236}">
                <a16:creationId xmlns:a16="http://schemas.microsoft.com/office/drawing/2014/main" id="{DCEE6F5F-3F9D-75EC-9222-1D853DB1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100" y="5500804"/>
            <a:ext cx="2068481" cy="12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8B581540-DFFA-4BCD-DFC3-211B5C42A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227" y="5540661"/>
            <a:ext cx="1925058" cy="11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315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8.9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Sign VS speak:</a:t>
            </a:r>
          </a:p>
          <a:p>
            <a:r>
              <a:rPr lang="en-US" sz="1400" dirty="0"/>
              <a:t>- Task1 –classify groups - Signing vs speaking (</a:t>
            </a:r>
            <a:r>
              <a:rPr lang="en-US" sz="1400" dirty="0" err="1"/>
              <a:t>coda_sign</a:t>
            </a:r>
            <a:r>
              <a:rPr lang="en-US" sz="1400" dirty="0"/>
              <a:t> + deaf ) Vs (</a:t>
            </a:r>
            <a:r>
              <a:rPr lang="en-US" sz="1400" dirty="0" err="1"/>
              <a:t>coda_speach</a:t>
            </a:r>
            <a:r>
              <a:rPr lang="en-US" sz="1400" dirty="0"/>
              <a:t> + hear) </a:t>
            </a:r>
          </a:p>
          <a:p>
            <a:r>
              <a:rPr lang="en-US" sz="1400" b="1" dirty="0"/>
              <a:t>- Distinguish between </a:t>
            </a:r>
            <a:r>
              <a:rPr lang="en-US" sz="1400" b="1" dirty="0">
                <a:solidFill>
                  <a:srgbClr val="FF0000"/>
                </a:solidFill>
              </a:rPr>
              <a:t>Angry</a:t>
            </a:r>
            <a:r>
              <a:rPr lang="en-US" sz="1400" b="1" dirty="0"/>
              <a:t>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A1DEA-721B-D66D-EDC4-34088EFE822A}"/>
              </a:ext>
            </a:extLst>
          </p:cNvPr>
          <p:cNvSpPr txBox="1"/>
          <p:nvPr/>
        </p:nvSpPr>
        <p:spPr>
          <a:xfrm>
            <a:off x="763610" y="1253854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+ signing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90BED-1B60-FB4C-9687-80BD234E8DBC}"/>
              </a:ext>
            </a:extLst>
          </p:cNvPr>
          <p:cNvCxnSpPr>
            <a:cxnSpLocks/>
          </p:cNvCxnSpPr>
          <p:nvPr/>
        </p:nvCxnSpPr>
        <p:spPr>
          <a:xfrm flipH="1" flipV="1">
            <a:off x="4934117" y="1211576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B74C9-1F59-1462-5D10-EFBDCF4A9B26}"/>
              </a:ext>
            </a:extLst>
          </p:cNvPr>
          <p:cNvSpPr txBox="1"/>
          <p:nvPr/>
        </p:nvSpPr>
        <p:spPr>
          <a:xfrm>
            <a:off x="5109472" y="1224775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0.75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60734-BE98-1D7A-202D-C18E66BBB578}"/>
              </a:ext>
            </a:extLst>
          </p:cNvPr>
          <p:cNvSpPr txBox="1"/>
          <p:nvPr/>
        </p:nvSpPr>
        <p:spPr>
          <a:xfrm>
            <a:off x="9016454" y="1234907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Signing 0.85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CCF500-8551-50F7-886F-8CB8BB6B9BD4}"/>
              </a:ext>
            </a:extLst>
          </p:cNvPr>
          <p:cNvCxnSpPr>
            <a:cxnSpLocks/>
          </p:cNvCxnSpPr>
          <p:nvPr/>
        </p:nvCxnSpPr>
        <p:spPr>
          <a:xfrm flipH="1" flipV="1">
            <a:off x="8988745" y="1224775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59D311-4E71-64DB-1E54-A61ABB7A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10" y="1797269"/>
            <a:ext cx="2459854" cy="193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A42D193-17CB-9AA8-51A5-C0BD1DA9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3158"/>
            <a:ext cx="2559506" cy="153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39257EB-4F7A-6551-5888-0DEF51DC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331" y="3992876"/>
            <a:ext cx="1942960" cy="122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9CFF62D-543B-AF4F-DC3C-687B4273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" y="5428905"/>
            <a:ext cx="2404630" cy="146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9BDEF14-1461-5B1F-6112-73071E98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24" y="5524065"/>
            <a:ext cx="1889173" cy="115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343398FA-6768-6756-A1EC-BA0BBB437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761" y="1690486"/>
            <a:ext cx="2635436" cy="206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9863F29F-3D8C-843E-1247-5D291CCB4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97" y="3894341"/>
            <a:ext cx="2424298" cy="145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3B5AEFD5-E72E-2B9A-8406-F46CDEAB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575" y="4023547"/>
            <a:ext cx="1905244" cy="11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C161910B-F1B3-730D-A883-0DF10DB9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752" y="5437940"/>
            <a:ext cx="2240923" cy="13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567DFABC-1084-0CC4-0465-1089EFD1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081" y="5524065"/>
            <a:ext cx="1996651" cy="12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58A4EF98-1523-6404-D0B4-CBDCF72B1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460" y="1706747"/>
            <a:ext cx="2700038" cy="211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CBB28BC8-B43F-FCB6-8D5D-D26EEB5F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93" y="4006075"/>
            <a:ext cx="2041310" cy="12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FCDAF44F-B4E7-F2C1-5B2E-BDAB3B81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189" y="3965507"/>
            <a:ext cx="1986433" cy="121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0178316B-2E56-74E9-C42A-32A0D6D6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09" y="5437940"/>
            <a:ext cx="2485580" cy="148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>
            <a:extLst>
              <a:ext uri="{FF2B5EF4-FFF2-40B4-BE49-F238E27FC236}">
                <a16:creationId xmlns:a16="http://schemas.microsoft.com/office/drawing/2014/main" id="{337CCA40-9170-402C-854F-A69DFA089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054" y="5324383"/>
            <a:ext cx="2792398" cy="16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5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13.9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8699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Task1 –classify groups – coda vs deaf vs hear </a:t>
            </a:r>
          </a:p>
          <a:p>
            <a:r>
              <a:rPr lang="en-US" sz="1600" dirty="0"/>
              <a:t>Data is fixed - 674 samples / videos – hear  260, deaf  178, </a:t>
            </a:r>
            <a:r>
              <a:rPr lang="en-US" sz="1600" dirty="0" err="1"/>
              <a:t>coda_speech</a:t>
            </a:r>
            <a:r>
              <a:rPr lang="en-US" sz="1600" dirty="0"/>
              <a:t>  137, </a:t>
            </a:r>
            <a:r>
              <a:rPr lang="en-US" sz="1600" dirty="0" err="1"/>
              <a:t>coda_sign</a:t>
            </a:r>
            <a:r>
              <a:rPr lang="en-US" sz="1600" dirty="0"/>
              <a:t> 99</a:t>
            </a:r>
          </a:p>
          <a:p>
            <a:r>
              <a:rPr lang="en-US" sz="1600" dirty="0"/>
              <a:t>Accuracy: 0.67. CV score 0.61</a:t>
            </a:r>
            <a:endParaRPr lang="en-US" sz="105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328100-1693-A884-6412-31235D012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317" y="1261117"/>
            <a:ext cx="34956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F9EA7EF-4CCB-9280-93BD-76E7A5E3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36" y="1261117"/>
            <a:ext cx="4106892" cy="24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6DCF9CA-DE87-A74B-E58C-B2926389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4" y="1408667"/>
            <a:ext cx="4384782" cy="264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0B8C0DE-CF8E-4444-A853-88C076832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" y="4200362"/>
            <a:ext cx="4086225" cy="249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0A45138-7C4E-FAB1-1281-E4A1A680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930" y="4128659"/>
            <a:ext cx="4193861" cy="263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542277-1185-7C63-4B9E-4FE680B58403}"/>
                  </a:ext>
                </a:extLst>
              </p14:cNvPr>
              <p14:cNvContentPartPr/>
              <p14:nvPr/>
            </p14:nvContentPartPr>
            <p14:xfrm>
              <a:off x="10766939" y="2572794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542277-1185-7C63-4B9E-4FE680B584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58299" y="256415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42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5C6B-8887-4C42-9CC8-64BD4003B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87" y="1459865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1700" dirty="0"/>
              <a:t>Approaches:</a:t>
            </a:r>
          </a:p>
          <a:p>
            <a:r>
              <a:rPr lang="en-US" sz="1700" dirty="0"/>
              <a:t>1. </a:t>
            </a:r>
            <a:r>
              <a:rPr lang="en-US" sz="1700" dirty="0" err="1"/>
              <a:t>openface</a:t>
            </a:r>
            <a:r>
              <a:rPr lang="en-US" sz="1700" dirty="0"/>
              <a:t> -&gt; AU’s</a:t>
            </a:r>
          </a:p>
          <a:p>
            <a:r>
              <a:rPr lang="en-US" sz="1700" dirty="0"/>
              <a:t>2. use </a:t>
            </a:r>
            <a:r>
              <a:rPr lang="en-US" sz="1700" dirty="0" err="1"/>
              <a:t>openface</a:t>
            </a:r>
            <a:r>
              <a:rPr lang="en-US" sz="1700" dirty="0"/>
              <a:t> to generate data to train a classifier to map media pipe’s landmarks to Au’s  </a:t>
            </a:r>
          </a:p>
          <a:p>
            <a:endParaRPr lang="en-US" sz="1700" dirty="0"/>
          </a:p>
          <a:p>
            <a:r>
              <a:rPr lang="en-US" sz="1700" dirty="0"/>
              <a:t>Goals:</a:t>
            </a:r>
          </a:p>
          <a:p>
            <a:r>
              <a:rPr lang="en-US" sz="1700" dirty="0"/>
              <a:t>Use AU’s to determine significant features in singers </a:t>
            </a:r>
          </a:p>
          <a:p>
            <a:r>
              <a:rPr lang="en-US" sz="1700" dirty="0"/>
              <a:t>How much those Au’s are affected by speech </a:t>
            </a:r>
          </a:p>
          <a:p>
            <a:r>
              <a:rPr lang="en-US" dirty="0"/>
              <a:t>Find differences between the 5 emotions in terms of AU’s / dominant features </a:t>
            </a:r>
          </a:p>
          <a:p>
            <a:r>
              <a:rPr lang="en-US" dirty="0"/>
              <a:t>Features - Avg, std of au intensity, au event driven : X frames (threshold (use natural to set )– 1 second sliding window) with an AU occurred  “a lot”. Break sentence to 3 segments (3</a:t>
            </a:r>
            <a:r>
              <a:rPr lang="en-US" baseline="30000" dirty="0"/>
              <a:t>rd</a:t>
            </a:r>
            <a:r>
              <a:rPr lang="en-US" dirty="0"/>
              <a:t> of video length)</a:t>
            </a:r>
          </a:p>
          <a:p>
            <a:pPr marL="0" indent="0">
              <a:buNone/>
            </a:pPr>
            <a:r>
              <a:rPr lang="en-US" dirty="0"/>
              <a:t>	For each AU 5 features – avg, std, 3 #amount of events </a:t>
            </a:r>
          </a:p>
          <a:p>
            <a:r>
              <a:rPr lang="en-US" dirty="0"/>
              <a:t>Check if </a:t>
            </a:r>
            <a:r>
              <a:rPr lang="en-US" dirty="0" err="1"/>
              <a:t>Aus</a:t>
            </a:r>
            <a:r>
              <a:rPr lang="en-US" dirty="0"/>
              <a:t> respond the same w and w/o talking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29A70A-99E1-4D03-9C9E-4166AB4AB8E8}"/>
              </a:ext>
            </a:extLst>
          </p:cNvPr>
          <p:cNvSpPr txBox="1">
            <a:spLocks/>
          </p:cNvSpPr>
          <p:nvPr/>
        </p:nvSpPr>
        <p:spPr>
          <a:xfrm>
            <a:off x="758687" y="581120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Action items :</a:t>
            </a:r>
          </a:p>
          <a:p>
            <a:r>
              <a:rPr lang="en-US" sz="1700" dirty="0"/>
              <a:t>Send Rose an csv example – angry1.mp4</a:t>
            </a:r>
          </a:p>
          <a:p>
            <a:r>
              <a:rPr lang="en-US" sz="1700" dirty="0"/>
              <a:t>Convention of file names: label_perId_sentenceNumber.mp4 , e.g.:  angry_per1_1.mp4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84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13.9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462071" y="260360"/>
            <a:ext cx="7949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 Task2 –classify emotions – merge angry + sad + </a:t>
            </a:r>
            <a:r>
              <a:rPr lang="en-US" sz="1600" b="1" dirty="0">
                <a:solidFill>
                  <a:srgbClr val="FF0000"/>
                </a:solidFill>
              </a:rPr>
              <a:t>oversample</a:t>
            </a:r>
            <a:r>
              <a:rPr lang="en-US" sz="1600" b="1" dirty="0"/>
              <a:t>  </a:t>
            </a:r>
          </a:p>
          <a:p>
            <a:r>
              <a:rPr lang="en-US" sz="1600" dirty="0"/>
              <a:t>happy      </a:t>
            </a:r>
            <a:r>
              <a:rPr lang="en-US" sz="1600" dirty="0">
                <a:solidFill>
                  <a:srgbClr val="FF0000"/>
                </a:solidFill>
              </a:rPr>
              <a:t>336</a:t>
            </a:r>
            <a:r>
              <a:rPr lang="en-US" sz="1600" dirty="0"/>
              <a:t>, neutral    </a:t>
            </a:r>
            <a:r>
              <a:rPr lang="en-US" sz="1600" dirty="0">
                <a:solidFill>
                  <a:srgbClr val="FF0000"/>
                </a:solidFill>
              </a:rPr>
              <a:t>336</a:t>
            </a:r>
            <a:r>
              <a:rPr lang="en-US" sz="1600" dirty="0"/>
              <a:t>,  </a:t>
            </a:r>
            <a:r>
              <a:rPr lang="en-US" sz="1600" dirty="0" err="1"/>
              <a:t>angry_sad</a:t>
            </a:r>
            <a:r>
              <a:rPr lang="en-US" sz="1600" dirty="0"/>
              <a:t> – 336</a:t>
            </a:r>
          </a:p>
          <a:p>
            <a:r>
              <a:rPr lang="en-US" sz="1600" dirty="0"/>
              <a:t>Accuracy: 0.78 CV score: 0.75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0B5A46-E256-1040-02FB-9558E829D33C}"/>
                  </a:ext>
                </a:extLst>
              </p14:cNvPr>
              <p14:cNvContentPartPr/>
              <p14:nvPr/>
            </p14:nvContentPartPr>
            <p14:xfrm>
              <a:off x="4633641" y="3709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0B5A46-E256-1040-02FB-9558E829D3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5001" y="3623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AC745F-209E-6E1B-2E51-A9C39658A469}"/>
                  </a:ext>
                </a:extLst>
              </p14:cNvPr>
              <p14:cNvContentPartPr/>
              <p14:nvPr/>
            </p14:nvContentPartPr>
            <p14:xfrm>
              <a:off x="6593121" y="500487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AC745F-209E-6E1B-2E51-A9C39658A4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4121" y="49962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2EC4CF-0172-4AC2-BF63-AF906156263D}"/>
                  </a:ext>
                </a:extLst>
              </p14:cNvPr>
              <p14:cNvContentPartPr/>
              <p14:nvPr/>
            </p14:nvContentPartPr>
            <p14:xfrm>
              <a:off x="10738881" y="56993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2EC4CF-0172-4AC2-BF63-AF90615626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30241" y="569067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31DB7E-4ED4-C281-A328-71DB1C92DA5F}"/>
                  </a:ext>
                </a:extLst>
              </p14:cNvPr>
              <p14:cNvContentPartPr/>
              <p14:nvPr/>
            </p14:nvContentPartPr>
            <p14:xfrm>
              <a:off x="10030761" y="517659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A31DB7E-4ED4-C281-A328-71DB1C92DA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22121" y="51679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9311DE5-9B86-9218-6B1B-1BD2BF508684}"/>
                  </a:ext>
                </a:extLst>
              </p14:cNvPr>
              <p14:cNvContentPartPr/>
              <p14:nvPr/>
            </p14:nvContentPartPr>
            <p14:xfrm>
              <a:off x="10016721" y="49364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9311DE5-9B86-9218-6B1B-1BD2BF5086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8081" y="492747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94ED399C-5EE5-5903-71B6-85574C7C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1437669"/>
            <a:ext cx="3371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836CEC9-3691-69CA-6497-321D4E169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040" y="1482521"/>
            <a:ext cx="3984455" cy="23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7A09E9D-E81A-32A2-968E-C05254A09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37669"/>
            <a:ext cx="4343804" cy="263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BE108263-7CBB-34C0-FC59-1B97248D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6" y="4300538"/>
            <a:ext cx="4204373" cy="25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37D19473-EBAF-6892-71F2-7FDFE4D9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74" y="4192563"/>
            <a:ext cx="4204373" cy="26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88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7BE50865-6BA3-459F-5D38-90D424466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4" y="4339513"/>
            <a:ext cx="4129777" cy="251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4DF96F-A55C-1AC7-5D8A-FF6C7A48AB09}"/>
                  </a:ext>
                </a:extLst>
              </p14:cNvPr>
              <p14:cNvContentPartPr/>
              <p14:nvPr/>
            </p14:nvContentPartPr>
            <p14:xfrm>
              <a:off x="604792" y="5097375"/>
              <a:ext cx="1638000" cy="156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4DF96F-A55C-1AC7-5D8A-FF6C7A48AB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792" y="5088375"/>
                <a:ext cx="1655640" cy="157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13.9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Sign VS speak:</a:t>
            </a:r>
          </a:p>
          <a:p>
            <a:r>
              <a:rPr lang="en-US" sz="1600" b="1" dirty="0"/>
              <a:t>- Task1 –classify groups - Signing vs speaking (</a:t>
            </a:r>
            <a:r>
              <a:rPr lang="en-US" sz="1600" b="1" dirty="0" err="1"/>
              <a:t>coda_sign</a:t>
            </a:r>
            <a:r>
              <a:rPr lang="en-US" sz="1600" b="1" dirty="0"/>
              <a:t> + deaf ) Vs (</a:t>
            </a:r>
            <a:r>
              <a:rPr lang="en-US" sz="1600" b="1" dirty="0" err="1"/>
              <a:t>coda_speach</a:t>
            </a:r>
            <a:r>
              <a:rPr lang="en-US" sz="1600" b="1" dirty="0"/>
              <a:t> + hear) </a:t>
            </a:r>
          </a:p>
          <a:p>
            <a:r>
              <a:rPr lang="en-US" sz="1200" dirty="0"/>
              <a:t>- Distinguish between neutral vs happy (once for the speaking and one for the signing )</a:t>
            </a:r>
          </a:p>
          <a:p>
            <a:endParaRPr lang="en-US" sz="1050" dirty="0"/>
          </a:p>
          <a:p>
            <a:r>
              <a:rPr lang="en-US" sz="1050" dirty="0"/>
              <a:t>Samples: 397 speaking, 277 signing</a:t>
            </a:r>
          </a:p>
          <a:p>
            <a:r>
              <a:rPr lang="en-US" sz="1050" dirty="0"/>
              <a:t>Accuracy 0.92 cv score: 0.9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6989AC-3698-0077-5410-1DA1B1661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091" y="1948042"/>
            <a:ext cx="3043858" cy="22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B88B6DC-4628-EF5F-EE2C-4584E09B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21" y="1843855"/>
            <a:ext cx="3675422" cy="22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8FA30CE-A1B1-D986-D181-A8F2F192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4265529"/>
            <a:ext cx="4243388" cy="26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1488EEE-19E5-B327-05B2-E4BCD775C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1" y="1667787"/>
            <a:ext cx="4129777" cy="251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486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13.9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Sign VS speak:</a:t>
            </a:r>
          </a:p>
          <a:p>
            <a:r>
              <a:rPr lang="en-US" sz="1400" dirty="0"/>
              <a:t>- Task1 –classify groups - Signing vs speaking (</a:t>
            </a:r>
            <a:r>
              <a:rPr lang="en-US" sz="1400" dirty="0" err="1"/>
              <a:t>coda_sign</a:t>
            </a:r>
            <a:r>
              <a:rPr lang="en-US" sz="1400" dirty="0"/>
              <a:t> + deaf ) Vs (</a:t>
            </a:r>
            <a:r>
              <a:rPr lang="en-US" sz="1400" dirty="0" err="1"/>
              <a:t>coda_speach</a:t>
            </a:r>
            <a:r>
              <a:rPr lang="en-US" sz="1400" dirty="0"/>
              <a:t> + hear) </a:t>
            </a:r>
          </a:p>
          <a:p>
            <a:r>
              <a:rPr lang="en-US" sz="1400" b="1" dirty="0"/>
              <a:t>- Distinguish between neutral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A1DEA-721B-D66D-EDC4-34088EFE822A}"/>
              </a:ext>
            </a:extLst>
          </p:cNvPr>
          <p:cNvSpPr txBox="1"/>
          <p:nvPr/>
        </p:nvSpPr>
        <p:spPr>
          <a:xfrm>
            <a:off x="763610" y="1253854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+ signing 0.75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90BED-1B60-FB4C-9687-80BD234E8DBC}"/>
              </a:ext>
            </a:extLst>
          </p:cNvPr>
          <p:cNvCxnSpPr>
            <a:cxnSpLocks/>
          </p:cNvCxnSpPr>
          <p:nvPr/>
        </p:nvCxnSpPr>
        <p:spPr>
          <a:xfrm flipH="1" flipV="1">
            <a:off x="4934117" y="1211576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B74C9-1F59-1462-5D10-EFBDCF4A9B26}"/>
              </a:ext>
            </a:extLst>
          </p:cNvPr>
          <p:cNvSpPr txBox="1"/>
          <p:nvPr/>
        </p:nvSpPr>
        <p:spPr>
          <a:xfrm>
            <a:off x="5109472" y="1224775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0.83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60734-BE98-1D7A-202D-C18E66BBB578}"/>
              </a:ext>
            </a:extLst>
          </p:cNvPr>
          <p:cNvSpPr txBox="1"/>
          <p:nvPr/>
        </p:nvSpPr>
        <p:spPr>
          <a:xfrm>
            <a:off x="9016454" y="1234907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Signing 0.69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CCF500-8551-50F7-886F-8CB8BB6B9BD4}"/>
              </a:ext>
            </a:extLst>
          </p:cNvPr>
          <p:cNvCxnSpPr>
            <a:cxnSpLocks/>
          </p:cNvCxnSpPr>
          <p:nvPr/>
        </p:nvCxnSpPr>
        <p:spPr>
          <a:xfrm flipH="1" flipV="1">
            <a:off x="8988745" y="1224775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D01ED522-8253-B9A2-A4FB-C6B2CC06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93" y="1685656"/>
            <a:ext cx="2581793" cy="201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45F3BB0-7FBE-ABC9-A325-504604F6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041" y="3813158"/>
            <a:ext cx="2824798" cy="16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3402AB2-FD6D-3BA4-790F-C976B5886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99" y="3992876"/>
            <a:ext cx="2568910" cy="156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43CFAE4A-815F-D099-0094-8B1FB1B3B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" y="5516766"/>
            <a:ext cx="2344834" cy="142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D88FBD3A-DA68-592C-7043-B57FDC82C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33" y="5581286"/>
            <a:ext cx="2325523" cy="146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DFCA6D05-FE9C-3CA1-53B3-239DD542E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138" y="1668215"/>
            <a:ext cx="2764354" cy="213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D9196541-0544-B9D8-0869-A8EEF5DC4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07" y="3898626"/>
            <a:ext cx="2478661" cy="148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32E17BDA-0E50-3D34-C486-779B53BC7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29" y="5523665"/>
            <a:ext cx="2234341" cy="136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337C0A6C-F502-D918-C55D-1C81E8AD5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40" y="5428131"/>
            <a:ext cx="2418060" cy="14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1CCF972E-6D33-BA24-2DB5-5E422C6CF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25" y="3971129"/>
            <a:ext cx="2137663" cy="134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43856129-CCE6-A14E-5125-5F6CA3AC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100" y="1708097"/>
            <a:ext cx="2681085" cy="207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612539BA-F304-6136-30E8-0CCD2DAB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543" y="3919923"/>
            <a:ext cx="2455934" cy="147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>
            <a:extLst>
              <a:ext uri="{FF2B5EF4-FFF2-40B4-BE49-F238E27FC236}">
                <a16:creationId xmlns:a16="http://schemas.microsoft.com/office/drawing/2014/main" id="{0A8DA378-379E-E4EC-2182-3E5C53038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785" y="4006075"/>
            <a:ext cx="2697871" cy="164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>
            <a:extLst>
              <a:ext uri="{FF2B5EF4-FFF2-40B4-BE49-F238E27FC236}">
                <a16:creationId xmlns:a16="http://schemas.microsoft.com/office/drawing/2014/main" id="{E66ED37B-B366-339B-E447-B3743B52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785" y="5585273"/>
            <a:ext cx="2534188" cy="153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>
            <a:extLst>
              <a:ext uri="{FF2B5EF4-FFF2-40B4-BE49-F238E27FC236}">
                <a16:creationId xmlns:a16="http://schemas.microsoft.com/office/drawing/2014/main" id="{1BBDC085-14EC-7606-BF79-13DBAC78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804" y="5428132"/>
            <a:ext cx="2065783" cy="12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73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13.9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Sign VS speak:</a:t>
            </a:r>
          </a:p>
          <a:p>
            <a:r>
              <a:rPr lang="en-US" sz="1400" dirty="0"/>
              <a:t>- Task1 –classify groups - Signing vs speaking (</a:t>
            </a:r>
            <a:r>
              <a:rPr lang="en-US" sz="1400" dirty="0" err="1"/>
              <a:t>coda_sign</a:t>
            </a:r>
            <a:r>
              <a:rPr lang="en-US" sz="1400" dirty="0"/>
              <a:t> + deaf ) Vs (</a:t>
            </a:r>
            <a:r>
              <a:rPr lang="en-US" sz="1400" dirty="0" err="1"/>
              <a:t>coda_speach</a:t>
            </a:r>
            <a:r>
              <a:rPr lang="en-US" sz="1400" dirty="0"/>
              <a:t> + hear) </a:t>
            </a:r>
          </a:p>
          <a:p>
            <a:r>
              <a:rPr lang="en-US" sz="1400" b="1" dirty="0"/>
              <a:t>- Distinguish between </a:t>
            </a:r>
            <a:r>
              <a:rPr lang="en-US" sz="1400" b="1" dirty="0">
                <a:solidFill>
                  <a:srgbClr val="FF0000"/>
                </a:solidFill>
              </a:rPr>
              <a:t>Angry</a:t>
            </a:r>
            <a:r>
              <a:rPr lang="en-US" sz="1400" b="1" dirty="0"/>
              <a:t> vs happy (once for the speaking and one for the signing )</a:t>
            </a:r>
          </a:p>
          <a:p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A1DEA-721B-D66D-EDC4-34088EFE822A}"/>
              </a:ext>
            </a:extLst>
          </p:cNvPr>
          <p:cNvSpPr txBox="1"/>
          <p:nvPr/>
        </p:nvSpPr>
        <p:spPr>
          <a:xfrm>
            <a:off x="763610" y="1253854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+ signing 0.7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90BED-1B60-FB4C-9687-80BD234E8DBC}"/>
              </a:ext>
            </a:extLst>
          </p:cNvPr>
          <p:cNvCxnSpPr>
            <a:cxnSpLocks/>
          </p:cNvCxnSpPr>
          <p:nvPr/>
        </p:nvCxnSpPr>
        <p:spPr>
          <a:xfrm flipH="1" flipV="1">
            <a:off x="4934117" y="1211576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B74C9-1F59-1462-5D10-EFBDCF4A9B26}"/>
              </a:ext>
            </a:extLst>
          </p:cNvPr>
          <p:cNvSpPr txBox="1"/>
          <p:nvPr/>
        </p:nvSpPr>
        <p:spPr>
          <a:xfrm>
            <a:off x="5109472" y="1224775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0.63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60734-BE98-1D7A-202D-C18E66BBB578}"/>
              </a:ext>
            </a:extLst>
          </p:cNvPr>
          <p:cNvSpPr txBox="1"/>
          <p:nvPr/>
        </p:nvSpPr>
        <p:spPr>
          <a:xfrm>
            <a:off x="9016454" y="1234907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Signing 0.83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CCF500-8551-50F7-886F-8CB8BB6B9BD4}"/>
              </a:ext>
            </a:extLst>
          </p:cNvPr>
          <p:cNvCxnSpPr>
            <a:cxnSpLocks/>
          </p:cNvCxnSpPr>
          <p:nvPr/>
        </p:nvCxnSpPr>
        <p:spPr>
          <a:xfrm flipH="1" flipV="1">
            <a:off x="8988745" y="1224775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1D0F317E-3DA7-304A-8C5E-3EB3E7A6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206" y="1863284"/>
            <a:ext cx="2488464" cy="197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EB4F301-E72A-51A6-4F6C-34FB4563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189" y="3530088"/>
            <a:ext cx="3711149" cy="23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AAA67F2-4499-671A-F532-225D88FDE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096" y="4621189"/>
            <a:ext cx="1560144" cy="94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7EE7CC2-DDA2-9E2A-3C34-C87B46791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522" y="5944500"/>
            <a:ext cx="1544948" cy="94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EC519795-A07E-DCA0-2228-A8B5307A6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556" y="5613467"/>
            <a:ext cx="1950526" cy="122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8864644E-9034-EC00-7EA1-26B8BF5C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220" y="1735778"/>
            <a:ext cx="2811769" cy="21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1D72BF5D-04F8-29D9-4FCC-EAF461676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701" y="3481794"/>
            <a:ext cx="4201254" cy="252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0E30214E-5128-892B-EA6B-47F5662E9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55" y="4989534"/>
            <a:ext cx="1457958" cy="8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C1CC2342-C638-563E-5E00-9C6A5D92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44" y="6004361"/>
            <a:ext cx="1673322" cy="10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>
            <a:extLst>
              <a:ext uri="{FF2B5EF4-FFF2-40B4-BE49-F238E27FC236}">
                <a16:creationId xmlns:a16="http://schemas.microsoft.com/office/drawing/2014/main" id="{8CBB8FED-E518-9114-0654-E2267C37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61" y="5912689"/>
            <a:ext cx="1549986" cy="9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18716CFB-FE84-D956-1CF3-F67575AA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6" y="1732603"/>
            <a:ext cx="2850144" cy="22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>
            <a:extLst>
              <a:ext uri="{FF2B5EF4-FFF2-40B4-BE49-F238E27FC236}">
                <a16:creationId xmlns:a16="http://schemas.microsoft.com/office/drawing/2014/main" id="{44066FA1-4F9B-F4A6-75F2-14D8710A8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178" y="3954935"/>
            <a:ext cx="2593182" cy="155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>
            <a:extLst>
              <a:ext uri="{FF2B5EF4-FFF2-40B4-BE49-F238E27FC236}">
                <a16:creationId xmlns:a16="http://schemas.microsoft.com/office/drawing/2014/main" id="{E1E6F70D-4727-961A-E8E8-43612C94B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70" y="4009018"/>
            <a:ext cx="2336814" cy="14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>
            <a:extLst>
              <a:ext uri="{FF2B5EF4-FFF2-40B4-BE49-F238E27FC236}">
                <a16:creationId xmlns:a16="http://schemas.microsoft.com/office/drawing/2014/main" id="{305CBB0A-8295-09CC-C8DC-405A437B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99" y="5544213"/>
            <a:ext cx="2255006" cy="13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>
            <a:extLst>
              <a:ext uri="{FF2B5EF4-FFF2-40B4-BE49-F238E27FC236}">
                <a16:creationId xmlns:a16="http://schemas.microsoft.com/office/drawing/2014/main" id="{5058A074-515D-DC80-BFEA-D051E367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" y="5434092"/>
            <a:ext cx="2402293" cy="15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781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13.9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Sign VS speak:</a:t>
            </a:r>
          </a:p>
          <a:p>
            <a:r>
              <a:rPr lang="en-US" sz="1400" dirty="0"/>
              <a:t>- Task1 –classify groups - Signing vs speaking (</a:t>
            </a:r>
            <a:r>
              <a:rPr lang="en-US" sz="1400" dirty="0" err="1"/>
              <a:t>coda_sign</a:t>
            </a:r>
            <a:r>
              <a:rPr lang="en-US" sz="1400" dirty="0"/>
              <a:t> + deaf ) Vs (</a:t>
            </a:r>
            <a:r>
              <a:rPr lang="en-US" sz="1400" dirty="0" err="1"/>
              <a:t>coda_speach</a:t>
            </a:r>
            <a:r>
              <a:rPr lang="en-US" sz="1400" dirty="0"/>
              <a:t> + hear) </a:t>
            </a:r>
          </a:p>
          <a:p>
            <a:r>
              <a:rPr lang="en-US" sz="1400" b="1" dirty="0"/>
              <a:t>- Distinguish between </a:t>
            </a:r>
            <a:r>
              <a:rPr lang="en-US" sz="1400" b="1" dirty="0">
                <a:solidFill>
                  <a:srgbClr val="FF0000"/>
                </a:solidFill>
              </a:rPr>
              <a:t>Angry</a:t>
            </a:r>
            <a:r>
              <a:rPr lang="en-US" sz="1400" b="1" dirty="0"/>
              <a:t> vs </a:t>
            </a:r>
            <a:r>
              <a:rPr lang="en-US" sz="1400" b="1" dirty="0">
                <a:solidFill>
                  <a:srgbClr val="FF0000"/>
                </a:solidFill>
              </a:rPr>
              <a:t>neutral</a:t>
            </a:r>
            <a:r>
              <a:rPr lang="en-US" sz="1400" b="1" dirty="0"/>
              <a:t> (once for the speaking and one for the signing )</a:t>
            </a:r>
          </a:p>
          <a:p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A1DEA-721B-D66D-EDC4-34088EFE822A}"/>
              </a:ext>
            </a:extLst>
          </p:cNvPr>
          <p:cNvSpPr txBox="1"/>
          <p:nvPr/>
        </p:nvSpPr>
        <p:spPr>
          <a:xfrm>
            <a:off x="763610" y="1253854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+ signing 0.7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90BED-1B60-FB4C-9687-80BD234E8DBC}"/>
              </a:ext>
            </a:extLst>
          </p:cNvPr>
          <p:cNvCxnSpPr>
            <a:cxnSpLocks/>
          </p:cNvCxnSpPr>
          <p:nvPr/>
        </p:nvCxnSpPr>
        <p:spPr>
          <a:xfrm flipH="1" flipV="1">
            <a:off x="4934117" y="1211576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B74C9-1F59-1462-5D10-EFBDCF4A9B26}"/>
              </a:ext>
            </a:extLst>
          </p:cNvPr>
          <p:cNvSpPr txBox="1"/>
          <p:nvPr/>
        </p:nvSpPr>
        <p:spPr>
          <a:xfrm>
            <a:off x="5109472" y="1224775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0.48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60734-BE98-1D7A-202D-C18E66BBB578}"/>
              </a:ext>
            </a:extLst>
          </p:cNvPr>
          <p:cNvSpPr txBox="1"/>
          <p:nvPr/>
        </p:nvSpPr>
        <p:spPr>
          <a:xfrm>
            <a:off x="9016454" y="1234907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Signing 0.64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CCF500-8551-50F7-886F-8CB8BB6B9BD4}"/>
              </a:ext>
            </a:extLst>
          </p:cNvPr>
          <p:cNvCxnSpPr>
            <a:cxnSpLocks/>
          </p:cNvCxnSpPr>
          <p:nvPr/>
        </p:nvCxnSpPr>
        <p:spPr>
          <a:xfrm flipH="1" flipV="1">
            <a:off x="8988745" y="1224775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3782D9-1368-9823-97C1-8DCC288A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48" y="1806632"/>
            <a:ext cx="2849652" cy="22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8745DC9-7E08-38DD-26A7-1A69FEA19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4532" y="3942152"/>
            <a:ext cx="2849652" cy="167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A559CCF-461F-9BC5-3F74-268E04ACF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697" y="3966288"/>
            <a:ext cx="2737732" cy="16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A8F2D489-C74C-3AF6-565E-C44D55E44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5612876"/>
            <a:ext cx="2551497" cy="156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654FB2FA-5F2E-FCA8-6F81-0A42C77F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776" y="5604146"/>
            <a:ext cx="2357304" cy="148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000A689A-F1A7-CB10-EFDE-D838F3D3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99" y="1806632"/>
            <a:ext cx="2822650" cy="213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C15B3E1B-A2D7-528E-C66D-F6CC8E44B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403" y="4615184"/>
            <a:ext cx="3885886" cy="238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7D8D4463-0FE7-74CD-5789-9613F26C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50" y="1861448"/>
            <a:ext cx="2816758" cy="213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F609CB02-E7A5-710E-5879-5B708C04C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599" y="4700909"/>
            <a:ext cx="3350027" cy="201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EE8D97-B363-F47B-F1FF-BA8177394B92}"/>
                  </a:ext>
                </a:extLst>
              </p14:cNvPr>
              <p14:cNvContentPartPr/>
              <p14:nvPr/>
            </p14:nvContentPartPr>
            <p14:xfrm>
              <a:off x="6680219" y="4841355"/>
              <a:ext cx="432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EE8D97-B363-F47B-F1FF-BA8177394B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71219" y="4832355"/>
                <a:ext cx="21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6C719E-905A-23C6-7ED0-0AE3BF42FE55}"/>
                  </a:ext>
                </a:extLst>
              </p14:cNvPr>
              <p14:cNvContentPartPr/>
              <p14:nvPr/>
            </p14:nvContentPartPr>
            <p14:xfrm>
              <a:off x="1665419" y="1452971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6C719E-905A-23C6-7ED0-0AE3BF42FE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56779" y="14443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19A3EE-D6F5-73C5-2597-C53D2C12371B}"/>
                  </a:ext>
                </a:extLst>
              </p14:cNvPr>
              <p14:cNvContentPartPr/>
              <p14:nvPr/>
            </p14:nvContentPartPr>
            <p14:xfrm>
              <a:off x="6322739" y="1275491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19A3EE-D6F5-73C5-2597-C53D2C1237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13739" y="12668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CF8CB9-EBD3-674C-C2EA-857178C05796}"/>
                  </a:ext>
                </a:extLst>
              </p14:cNvPr>
              <p14:cNvContentPartPr/>
              <p14:nvPr/>
            </p14:nvContentPartPr>
            <p14:xfrm>
              <a:off x="5854739" y="1417691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CF8CB9-EBD3-674C-C2EA-857178C057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46099" y="140869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032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13.9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Sign VS speak:</a:t>
            </a:r>
          </a:p>
          <a:p>
            <a:r>
              <a:rPr lang="en-US" sz="1400" dirty="0"/>
              <a:t>- Task1 –classify groups - Signing vs speaking (</a:t>
            </a:r>
            <a:r>
              <a:rPr lang="en-US" sz="1400" dirty="0" err="1"/>
              <a:t>coda_sign</a:t>
            </a:r>
            <a:r>
              <a:rPr lang="en-US" sz="1400" dirty="0"/>
              <a:t> + deaf ) Vs (</a:t>
            </a:r>
            <a:r>
              <a:rPr lang="en-US" sz="1400" dirty="0" err="1"/>
              <a:t>coda_speach</a:t>
            </a:r>
            <a:r>
              <a:rPr lang="en-US" sz="1400" dirty="0"/>
              <a:t> + hear) </a:t>
            </a:r>
          </a:p>
          <a:p>
            <a:r>
              <a:rPr lang="en-US" sz="1400" b="1" dirty="0"/>
              <a:t>- Distinguish between </a:t>
            </a:r>
            <a:r>
              <a:rPr lang="en-US" sz="1400" b="1" dirty="0">
                <a:solidFill>
                  <a:srgbClr val="FF0000"/>
                </a:solidFill>
              </a:rPr>
              <a:t>sad</a:t>
            </a:r>
            <a:r>
              <a:rPr lang="en-US" sz="1400" b="1" dirty="0"/>
              <a:t> vs </a:t>
            </a:r>
            <a:r>
              <a:rPr lang="en-US" sz="1400" b="1" dirty="0">
                <a:solidFill>
                  <a:srgbClr val="FF0000"/>
                </a:solidFill>
              </a:rPr>
              <a:t>neutral</a:t>
            </a:r>
            <a:r>
              <a:rPr lang="en-US" sz="1400" b="1" dirty="0"/>
              <a:t> (once for the speaking and one for the signing )</a:t>
            </a:r>
          </a:p>
          <a:p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A1DEA-721B-D66D-EDC4-34088EFE822A}"/>
              </a:ext>
            </a:extLst>
          </p:cNvPr>
          <p:cNvSpPr txBox="1"/>
          <p:nvPr/>
        </p:nvSpPr>
        <p:spPr>
          <a:xfrm>
            <a:off x="763610" y="1253854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+ signing 0.63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90BED-1B60-FB4C-9687-80BD234E8DBC}"/>
              </a:ext>
            </a:extLst>
          </p:cNvPr>
          <p:cNvCxnSpPr>
            <a:cxnSpLocks/>
          </p:cNvCxnSpPr>
          <p:nvPr/>
        </p:nvCxnSpPr>
        <p:spPr>
          <a:xfrm flipH="1" flipV="1">
            <a:off x="4934117" y="1211576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B74C9-1F59-1462-5D10-EFBDCF4A9B26}"/>
              </a:ext>
            </a:extLst>
          </p:cNvPr>
          <p:cNvSpPr txBox="1"/>
          <p:nvPr/>
        </p:nvSpPr>
        <p:spPr>
          <a:xfrm>
            <a:off x="5109472" y="1224775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0.53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60734-BE98-1D7A-202D-C18E66BBB578}"/>
              </a:ext>
            </a:extLst>
          </p:cNvPr>
          <p:cNvSpPr txBox="1"/>
          <p:nvPr/>
        </p:nvSpPr>
        <p:spPr>
          <a:xfrm>
            <a:off x="9016454" y="1234907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Signing 0.8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CCF500-8551-50F7-886F-8CB8BB6B9BD4}"/>
              </a:ext>
            </a:extLst>
          </p:cNvPr>
          <p:cNvCxnSpPr>
            <a:cxnSpLocks/>
          </p:cNvCxnSpPr>
          <p:nvPr/>
        </p:nvCxnSpPr>
        <p:spPr>
          <a:xfrm flipH="1" flipV="1">
            <a:off x="8988745" y="1224775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EAA2DF46-8872-E2D3-82D2-A5106054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029" y="1779209"/>
            <a:ext cx="2874164" cy="222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239D325-2853-ACD1-FD2C-503359D90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429" y="3852060"/>
            <a:ext cx="2748487" cy="16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3E72A7F-4D35-1C4F-CE47-406FD6556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429" y="5163498"/>
            <a:ext cx="2748487" cy="172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6E6B5ECF-EA30-994B-10D5-E3A4D85C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664" y="1866603"/>
            <a:ext cx="2900088" cy="22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8B8BF70E-581D-880D-89C4-24667FB6E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455" y="3696737"/>
            <a:ext cx="2621113" cy="167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1C24C397-9FAF-198B-ED39-32210E74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15" y="4947920"/>
            <a:ext cx="3200950" cy="201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>
            <a:extLst>
              <a:ext uri="{FF2B5EF4-FFF2-40B4-BE49-F238E27FC236}">
                <a16:creationId xmlns:a16="http://schemas.microsoft.com/office/drawing/2014/main" id="{13A8CF4C-0FC9-4F35-892E-A6EB846C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07" y="1739269"/>
            <a:ext cx="2782110" cy="211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A4C51FA1-B46E-08E2-7EAA-110B7E85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34" y="3724656"/>
            <a:ext cx="2631931" cy="15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D4A31C97-43D3-71ED-944F-24D01DC02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57" y="5042932"/>
            <a:ext cx="2970156" cy="18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E50D90-CA10-4322-0704-38D88CF37CD5}"/>
                  </a:ext>
                </a:extLst>
              </p14:cNvPr>
              <p14:cNvContentPartPr/>
              <p14:nvPr/>
            </p14:nvContentPartPr>
            <p14:xfrm>
              <a:off x="10088720" y="5481200"/>
              <a:ext cx="36000" cy="1341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E50D90-CA10-4322-0704-38D88CF37C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79720" y="5472560"/>
                <a:ext cx="5364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73A812-8DE4-7628-50C3-E4A74F253E0E}"/>
                  </a:ext>
                </a:extLst>
              </p14:cNvPr>
              <p14:cNvContentPartPr/>
              <p14:nvPr/>
            </p14:nvContentPartPr>
            <p14:xfrm>
              <a:off x="6664040" y="5999240"/>
              <a:ext cx="143280" cy="1001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73A812-8DE4-7628-50C3-E4A74F253E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55400" y="5990600"/>
                <a:ext cx="16092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BAED39E-3C79-787C-F5C7-DA30D1E6A4AC}"/>
                  </a:ext>
                </a:extLst>
              </p14:cNvPr>
              <p14:cNvContentPartPr/>
              <p14:nvPr/>
            </p14:nvContentPartPr>
            <p14:xfrm>
              <a:off x="10845440" y="5243960"/>
              <a:ext cx="1206000" cy="561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BAED39E-3C79-787C-F5C7-DA30D1E6A4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36800" y="5234960"/>
                <a:ext cx="1223640" cy="57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A944FFA-45F6-52EE-08FD-46625E9725AA}"/>
              </a:ext>
            </a:extLst>
          </p:cNvPr>
          <p:cNvGrpSpPr/>
          <p:nvPr/>
        </p:nvGrpSpPr>
        <p:grpSpPr>
          <a:xfrm>
            <a:off x="7346240" y="5511800"/>
            <a:ext cx="354960" cy="189000"/>
            <a:chOff x="7346240" y="5511800"/>
            <a:chExt cx="35496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D1D37C-E2EA-F7BB-B78F-63E32AAB867A}"/>
                    </a:ext>
                  </a:extLst>
                </p14:cNvPr>
                <p14:cNvContentPartPr/>
                <p14:nvPr/>
              </p14:nvContentPartPr>
              <p14:xfrm>
                <a:off x="7371080" y="5511800"/>
                <a:ext cx="267480" cy="189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D1D37C-E2EA-F7BB-B78F-63E32AAB86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2080" y="5502800"/>
                  <a:ext cx="285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EDE08D-E138-0E40-712A-4E265779635D}"/>
                    </a:ext>
                  </a:extLst>
                </p14:cNvPr>
                <p14:cNvContentPartPr/>
                <p14:nvPr/>
              </p14:nvContentPartPr>
              <p14:xfrm>
                <a:off x="7346240" y="5541680"/>
                <a:ext cx="354960" cy="138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EDE08D-E138-0E40-712A-4E26577963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37600" y="5533040"/>
                  <a:ext cx="372600" cy="15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5540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44780"/>
            <a:ext cx="10515600" cy="1325563"/>
          </a:xfrm>
        </p:spPr>
        <p:txBody>
          <a:bodyPr/>
          <a:lstStyle/>
          <a:p>
            <a:r>
              <a:rPr lang="en-US" dirty="0"/>
              <a:t>13.9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7200" y="2931000"/>
            <a:ext cx="371610" cy="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E16D9-D7E3-396E-CCBF-E5BDBF4E5FB1}"/>
              </a:ext>
            </a:extLst>
          </p:cNvPr>
          <p:cNvSpPr txBox="1"/>
          <p:nvPr/>
        </p:nvSpPr>
        <p:spPr>
          <a:xfrm>
            <a:off x="1514971" y="260360"/>
            <a:ext cx="7949459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Sign VS speak:</a:t>
            </a:r>
          </a:p>
          <a:p>
            <a:r>
              <a:rPr lang="en-US" sz="1400" dirty="0"/>
              <a:t>- Task1 –classify groups - Signing vs speaking (</a:t>
            </a:r>
            <a:r>
              <a:rPr lang="en-US" sz="1400" dirty="0" err="1"/>
              <a:t>coda_sign</a:t>
            </a:r>
            <a:r>
              <a:rPr lang="en-US" sz="1400" dirty="0"/>
              <a:t> + deaf ) Vs (</a:t>
            </a:r>
            <a:r>
              <a:rPr lang="en-US" sz="1400" dirty="0" err="1"/>
              <a:t>coda_speach</a:t>
            </a:r>
            <a:r>
              <a:rPr lang="en-US" sz="1400" dirty="0"/>
              <a:t> + hear) </a:t>
            </a:r>
          </a:p>
          <a:p>
            <a:r>
              <a:rPr lang="en-US" sz="1400" b="1" dirty="0"/>
              <a:t>- Distinguish between </a:t>
            </a:r>
            <a:r>
              <a:rPr lang="en-US" sz="1400" b="1" dirty="0">
                <a:solidFill>
                  <a:srgbClr val="FF0000"/>
                </a:solidFill>
              </a:rPr>
              <a:t>sad</a:t>
            </a:r>
            <a:r>
              <a:rPr lang="en-US" sz="1400" b="1" dirty="0"/>
              <a:t> vs </a:t>
            </a:r>
            <a:r>
              <a:rPr lang="en-US" sz="1400" b="1" dirty="0">
                <a:solidFill>
                  <a:srgbClr val="FF0000"/>
                </a:solidFill>
              </a:rPr>
              <a:t>neutral</a:t>
            </a:r>
            <a:r>
              <a:rPr lang="en-US" sz="1400" b="1" dirty="0"/>
              <a:t> (once for the speaking and one for the signing )</a:t>
            </a:r>
          </a:p>
          <a:p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A1DEA-721B-D66D-EDC4-34088EFE822A}"/>
              </a:ext>
            </a:extLst>
          </p:cNvPr>
          <p:cNvSpPr txBox="1"/>
          <p:nvPr/>
        </p:nvSpPr>
        <p:spPr>
          <a:xfrm>
            <a:off x="763610" y="1253854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Speaking + signing 0.63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90BED-1B60-FB4C-9687-80BD234E8DBC}"/>
              </a:ext>
            </a:extLst>
          </p:cNvPr>
          <p:cNvCxnSpPr>
            <a:cxnSpLocks/>
          </p:cNvCxnSpPr>
          <p:nvPr/>
        </p:nvCxnSpPr>
        <p:spPr>
          <a:xfrm flipH="1" flipV="1">
            <a:off x="4934117" y="1211576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B74C9-1F59-1462-5D10-EFBDCF4A9B26}"/>
              </a:ext>
            </a:extLst>
          </p:cNvPr>
          <p:cNvSpPr txBox="1"/>
          <p:nvPr/>
        </p:nvSpPr>
        <p:spPr>
          <a:xfrm>
            <a:off x="5371820" y="1253558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Coda speech,  0.53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60734-BE98-1D7A-202D-C18E66BBB578}"/>
              </a:ext>
            </a:extLst>
          </p:cNvPr>
          <p:cNvSpPr txBox="1"/>
          <p:nvPr/>
        </p:nvSpPr>
        <p:spPr>
          <a:xfrm>
            <a:off x="9016454" y="1234907"/>
            <a:ext cx="255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deaf 0.8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CCF500-8551-50F7-886F-8CB8BB6B9BD4}"/>
              </a:ext>
            </a:extLst>
          </p:cNvPr>
          <p:cNvCxnSpPr>
            <a:cxnSpLocks/>
          </p:cNvCxnSpPr>
          <p:nvPr/>
        </p:nvCxnSpPr>
        <p:spPr>
          <a:xfrm flipH="1" flipV="1">
            <a:off x="8988745" y="1224775"/>
            <a:ext cx="27709" cy="5562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BD5F72-B19F-F3B9-993D-CC0FD005FB70}"/>
              </a:ext>
            </a:extLst>
          </p:cNvPr>
          <p:cNvGrpSpPr/>
          <p:nvPr/>
        </p:nvGrpSpPr>
        <p:grpSpPr>
          <a:xfrm>
            <a:off x="2142731" y="1478824"/>
            <a:ext cx="29160" cy="28440"/>
            <a:chOff x="2142731" y="1478824"/>
            <a:chExt cx="29160" cy="2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7DBF93-A746-A466-2CB8-F05E81D4012C}"/>
                    </a:ext>
                  </a:extLst>
                </p14:cNvPr>
                <p14:cNvContentPartPr/>
                <p14:nvPr/>
              </p14:nvContentPartPr>
              <p14:xfrm>
                <a:off x="2171531" y="1506904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7DBF93-A746-A466-2CB8-F05E81D4012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62531" y="14982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E1059BB-0E97-CF31-D6F4-40BBB8CD6C8B}"/>
                    </a:ext>
                  </a:extLst>
                </p14:cNvPr>
                <p14:cNvContentPartPr/>
                <p14:nvPr/>
              </p14:nvContentPartPr>
              <p14:xfrm>
                <a:off x="2142731" y="1478824"/>
                <a:ext cx="14760" cy="14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E1059BB-0E97-CF31-D6F4-40BBB8CD6C8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34091" y="1469824"/>
                  <a:ext cx="32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74B289-9B1B-BD79-ED74-756BABFEC0B1}"/>
                    </a:ext>
                  </a:extLst>
                </p14:cNvPr>
                <p14:cNvContentPartPr/>
                <p14:nvPr/>
              </p14:nvContentPartPr>
              <p14:xfrm>
                <a:off x="2142731" y="1478824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74B289-9B1B-BD79-ED74-756BABFEC0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4091" y="1469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601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21.3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6E55A-FE09-411A-9AEF-55F45FF3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99898"/>
            <a:ext cx="6096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B5D5F5-7888-4DC5-A4BA-B7B6F3AF3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00" y="990600"/>
            <a:ext cx="60960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1FBDBC-ADF0-4609-BC00-03353B1C2241}"/>
              </a:ext>
            </a:extLst>
          </p:cNvPr>
          <p:cNvSpPr txBox="1"/>
          <p:nvPr/>
        </p:nvSpPr>
        <p:spPr>
          <a:xfrm>
            <a:off x="518615" y="5629701"/>
            <a:ext cx="10638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Calculating AU events based on dynamic thresholds: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au has diff threshold: dynamic = fix threshold * mean of  au signal </a:t>
            </a:r>
          </a:p>
          <a:p>
            <a:pPr marL="285750" indent="-285750">
              <a:buFontTx/>
              <a:buChar char="-"/>
            </a:pPr>
            <a:r>
              <a:rPr lang="en-US" dirty="0"/>
              <a:t>Done on 3 segments per sentence (video) </a:t>
            </a:r>
          </a:p>
        </p:txBody>
      </p:sp>
    </p:spTree>
    <p:extLst>
      <p:ext uri="{BB962C8B-B14F-4D97-AF65-F5344CB8AC3E}">
        <p14:creationId xmlns:p14="http://schemas.microsoft.com/office/powerpoint/2010/main" val="123982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21.3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FBDBC-ADF0-4609-BC00-03353B1C2241}"/>
              </a:ext>
            </a:extLst>
          </p:cNvPr>
          <p:cNvSpPr txBox="1"/>
          <p:nvPr/>
        </p:nvSpPr>
        <p:spPr>
          <a:xfrm>
            <a:off x="518615" y="5629701"/>
            <a:ext cx="10638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Calculating AU events based on dynamic thresholds: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au has diff threshold: dynamic = fix threshold * mean of  au signal </a:t>
            </a:r>
          </a:p>
          <a:p>
            <a:pPr marL="285750" indent="-285750">
              <a:buFontTx/>
              <a:buChar char="-"/>
            </a:pPr>
            <a:r>
              <a:rPr lang="en-US" dirty="0"/>
              <a:t>Done on 3 segments per sentence (video) 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029AC89-29DE-453B-BE08-DDF0B6144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67" y="535670"/>
            <a:ext cx="3657607" cy="457200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A8110E5-7F9B-46F5-A77D-4779E0CB8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79" y="535669"/>
            <a:ext cx="3657607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8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28.3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FBDBC-ADF0-4609-BC00-03353B1C2241}"/>
              </a:ext>
            </a:extLst>
          </p:cNvPr>
          <p:cNvSpPr txBox="1"/>
          <p:nvPr/>
        </p:nvSpPr>
        <p:spPr>
          <a:xfrm>
            <a:off x="445728" y="1097457"/>
            <a:ext cx="1063843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binary </a:t>
            </a:r>
            <a:r>
              <a:rPr lang="en-US" sz="1600" dirty="0" err="1"/>
              <a:t>aus</a:t>
            </a:r>
            <a:r>
              <a:rPr lang="en-US" sz="1600" dirty="0"/>
              <a:t> -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csv per video -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scale plots to the same y height –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Intensity calculation: </a:t>
            </a:r>
            <a:r>
              <a:rPr lang="en-US" sz="1600" dirty="0">
                <a:highlight>
                  <a:srgbClr val="FFFF00"/>
                </a:highlight>
              </a:rPr>
              <a:t>mean(signal[start : end]) * (end-start</a:t>
            </a:r>
            <a:r>
              <a:rPr lang="en-US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length of the event is not counted as well as the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window to determine the events - smooth events -  NOT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currently baseline is not used to determine thresholds</a:t>
            </a:r>
          </a:p>
          <a:p>
            <a:endParaRPr lang="en-US" sz="1400" dirty="0"/>
          </a:p>
          <a:p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C52973-AA24-44F0-A080-061999383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51" y="543427"/>
            <a:ext cx="3435255" cy="29900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EC2FBA-8FE3-471F-9FF0-E3E854E70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04" y="4561999"/>
            <a:ext cx="2403422" cy="2087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3BBD8B-9879-4A43-B1D7-481BDD23D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102" y="4564503"/>
            <a:ext cx="2443410" cy="20851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8B1DFF-DC27-4373-8E3D-F0914A7A5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205" y="4027825"/>
            <a:ext cx="2964775" cy="262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9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FD08-9A49-4000-858F-562627C25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515600" cy="1325563"/>
          </a:xfrm>
        </p:spPr>
        <p:txBody>
          <a:bodyPr/>
          <a:lstStyle/>
          <a:p>
            <a:r>
              <a:rPr lang="en-US" dirty="0"/>
              <a:t>28.3-30.3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3FC051B4-693F-4A9F-AC4F-36424BB7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1FBDBC-ADF0-4609-BC00-03353B1C2241}"/>
              </a:ext>
            </a:extLst>
          </p:cNvPr>
          <p:cNvSpPr txBox="1"/>
          <p:nvPr/>
        </p:nvSpPr>
        <p:spPr>
          <a:xfrm>
            <a:off x="445728" y="1097457"/>
            <a:ext cx="1063843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TODO:</a:t>
            </a:r>
          </a:p>
          <a:p>
            <a:r>
              <a:rPr lang="en-US" sz="1400" dirty="0"/>
              <a:t>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symmetric around the event (4 frames before and after)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Threshold for all the angry  / fear vids , per AU</a:t>
            </a:r>
          </a:p>
          <a:p>
            <a:r>
              <a:rPr lang="en-US" sz="1400" dirty="0"/>
              <a:t>-5 plots in a graph – per au per video </a:t>
            </a:r>
          </a:p>
          <a:p>
            <a:r>
              <a:rPr lang="en-US" sz="1400" dirty="0"/>
              <a:t>-1 csv result file per video – include all labels</a:t>
            </a:r>
          </a:p>
          <a:p>
            <a:r>
              <a:rPr lang="en-US" sz="1400" dirty="0"/>
              <a:t>-Head, shoulder movement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Events based on binary </a:t>
            </a:r>
            <a:r>
              <a:rPr lang="en-US" sz="1400"/>
              <a:t>alone au’s</a:t>
            </a: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  <a:p>
            <a:r>
              <a:rPr lang="en-US" sz="1400" dirty="0"/>
              <a:t>-Predict emotion label based on those features</a:t>
            </a:r>
          </a:p>
          <a:p>
            <a:endParaRPr lang="en-US" sz="1400" dirty="0"/>
          </a:p>
          <a:p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C52973-AA24-44F0-A080-061999383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635" y="662780"/>
            <a:ext cx="3632523" cy="31617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EC2FBA-8FE3-471F-9FF0-E3E854E70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9" y="3525766"/>
            <a:ext cx="3532346" cy="30682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3BBD8B-9879-4A43-B1D7-481BDD23D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405" y="3791919"/>
            <a:ext cx="2971663" cy="25359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8B1DFF-DC27-4373-8E3D-F0914A7A5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702" y="3824529"/>
            <a:ext cx="3251018" cy="28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49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4920</TotalTime>
  <Words>3734</Words>
  <Application>Microsoft Office PowerPoint</Application>
  <PresentationFormat>Widescreen</PresentationFormat>
  <Paragraphs>552</Paragraphs>
  <Slides>56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7.3</vt:lpstr>
      <vt:lpstr>Open face AU</vt:lpstr>
      <vt:lpstr>14.3</vt:lpstr>
      <vt:lpstr>21.3</vt:lpstr>
      <vt:lpstr>21.3</vt:lpstr>
      <vt:lpstr>28.3</vt:lpstr>
      <vt:lpstr>28.3-30.3</vt:lpstr>
      <vt:lpstr>28.3</vt:lpstr>
      <vt:lpstr>4.4</vt:lpstr>
      <vt:lpstr>25.4</vt:lpstr>
      <vt:lpstr>25.4</vt:lpstr>
      <vt:lpstr>11.5</vt:lpstr>
      <vt:lpstr>11.5</vt:lpstr>
      <vt:lpstr>11.5</vt:lpstr>
      <vt:lpstr>11.5</vt:lpstr>
      <vt:lpstr>11.5</vt:lpstr>
      <vt:lpstr>11.5</vt:lpstr>
      <vt:lpstr>11.5</vt:lpstr>
      <vt:lpstr>25.5</vt:lpstr>
      <vt:lpstr>1.6</vt:lpstr>
      <vt:lpstr>8.6</vt:lpstr>
      <vt:lpstr>13.6 – hearing only</vt:lpstr>
      <vt:lpstr>13.6 – hearing emotion</vt:lpstr>
      <vt:lpstr>21.6</vt:lpstr>
      <vt:lpstr>21.6</vt:lpstr>
      <vt:lpstr>29.6</vt:lpstr>
      <vt:lpstr>29.6</vt:lpstr>
      <vt:lpstr>29.6</vt:lpstr>
      <vt:lpstr>29.6</vt:lpstr>
      <vt:lpstr>29.6</vt:lpstr>
      <vt:lpstr>29.6</vt:lpstr>
      <vt:lpstr>4.7</vt:lpstr>
      <vt:lpstr>4.7</vt:lpstr>
      <vt:lpstr>4.7</vt:lpstr>
      <vt:lpstr>11.7</vt:lpstr>
      <vt:lpstr>11.7</vt:lpstr>
      <vt:lpstr>11.7</vt:lpstr>
      <vt:lpstr>28.8</vt:lpstr>
      <vt:lpstr>28.8</vt:lpstr>
      <vt:lpstr>28.8</vt:lpstr>
      <vt:lpstr>28.8</vt:lpstr>
      <vt:lpstr>8.9</vt:lpstr>
      <vt:lpstr>8.9</vt:lpstr>
      <vt:lpstr>8.9</vt:lpstr>
      <vt:lpstr>8.9</vt:lpstr>
      <vt:lpstr>8.9</vt:lpstr>
      <vt:lpstr>13.9</vt:lpstr>
      <vt:lpstr>13.9</vt:lpstr>
      <vt:lpstr>13.9</vt:lpstr>
      <vt:lpstr>13.9</vt:lpstr>
      <vt:lpstr>13.9</vt:lpstr>
      <vt:lpstr>13.9</vt:lpstr>
      <vt:lpstr>13.9</vt:lpstr>
      <vt:lpstr>13.9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Geckt</dc:creator>
  <cp:lastModifiedBy>Dean Geckt</cp:lastModifiedBy>
  <cp:revision>117</cp:revision>
  <dcterms:created xsi:type="dcterms:W3CDTF">2022-03-07T10:12:05Z</dcterms:created>
  <dcterms:modified xsi:type="dcterms:W3CDTF">2022-09-14T06:39:40Z</dcterms:modified>
</cp:coreProperties>
</file>